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388" r:id="rId4"/>
    <p:sldId id="387" r:id="rId5"/>
    <p:sldId id="257" r:id="rId6"/>
    <p:sldId id="261" r:id="rId7"/>
    <p:sldId id="266" r:id="rId8"/>
    <p:sldId id="268" r:id="rId9"/>
    <p:sldId id="346" r:id="rId10"/>
    <p:sldId id="353" r:id="rId11"/>
    <p:sldId id="343" r:id="rId12"/>
    <p:sldId id="345" r:id="rId13"/>
    <p:sldId id="347" r:id="rId14"/>
    <p:sldId id="358" r:id="rId15"/>
    <p:sldId id="360" r:id="rId16"/>
    <p:sldId id="269" r:id="rId17"/>
    <p:sldId id="382" r:id="rId18"/>
    <p:sldId id="361" r:id="rId19"/>
    <p:sldId id="274" r:id="rId20"/>
    <p:sldId id="385" r:id="rId21"/>
    <p:sldId id="383" r:id="rId22"/>
    <p:sldId id="267" r:id="rId23"/>
    <p:sldId id="384" r:id="rId24"/>
    <p:sldId id="340" r:id="rId25"/>
    <p:sldId id="341" r:id="rId26"/>
    <p:sldId id="342" r:id="rId27"/>
    <p:sldId id="260" r:id="rId28"/>
    <p:sldId id="356" r:id="rId29"/>
    <p:sldId id="386"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68AC8A-6730-4958-9E6F-9B9C4FC3074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2F18E9A-564A-43FD-A259-3FC7FFC65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EC8CEFF-991F-46CE-B5D4-1452F4D75B00}"/>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5" name="Alatunnisteen paikkamerkki 4">
            <a:extLst>
              <a:ext uri="{FF2B5EF4-FFF2-40B4-BE49-F238E27FC236}">
                <a16:creationId xmlns:a16="http://schemas.microsoft.com/office/drawing/2014/main" id="{3C38225F-E1B2-4CC2-8D44-96B9563648F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8D0B815-0EB0-4385-AE08-7BD52340D3B9}"/>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202410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D370B3-3FE8-4548-A8B7-7E89C7943305}"/>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25CF104-1FE9-469C-9EC6-7BD19B2AC1E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232329B-521D-45AC-8D61-D257481A35F1}"/>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5" name="Alatunnisteen paikkamerkki 4">
            <a:extLst>
              <a:ext uri="{FF2B5EF4-FFF2-40B4-BE49-F238E27FC236}">
                <a16:creationId xmlns:a16="http://schemas.microsoft.com/office/drawing/2014/main" id="{16E549A9-9133-416F-8356-8963535E063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94456D-7C24-41F7-87E9-791882C5D3B5}"/>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413096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58A7560-4C1E-4B8A-BCC6-E21EFCC9ABE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A6E34F7-E87A-4CBC-9231-E6DF3C4A375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1F2F9D2-FEEE-4C6F-9590-11B7DE60FB6A}"/>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5" name="Alatunnisteen paikkamerkki 4">
            <a:extLst>
              <a:ext uri="{FF2B5EF4-FFF2-40B4-BE49-F238E27FC236}">
                <a16:creationId xmlns:a16="http://schemas.microsoft.com/office/drawing/2014/main" id="{B95C6A7A-7B1C-4DFF-8560-B2553B94C6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AD37F12-C2A8-497C-905E-2ED1E7446B8D}"/>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225136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6ECE45-A2DB-47D2-989A-BB9D98EF329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B47E89A-930B-426D-81B5-C22D0E40313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31C3B3F-1902-4D43-ADAD-37953C4A5BD5}"/>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5" name="Alatunnisteen paikkamerkki 4">
            <a:extLst>
              <a:ext uri="{FF2B5EF4-FFF2-40B4-BE49-F238E27FC236}">
                <a16:creationId xmlns:a16="http://schemas.microsoft.com/office/drawing/2014/main" id="{C7C9DB18-3BA5-47FB-BD46-A639323C7ED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7926278-9B66-4063-8720-3887357D86D0}"/>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394363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681A1C-63D2-437F-B2B7-9CFA8469763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7F966C9-EEC0-4AAB-8D52-2741E9013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12F7BA5-A439-4A6E-A0CD-10F69A33B43E}"/>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5" name="Alatunnisteen paikkamerkki 4">
            <a:extLst>
              <a:ext uri="{FF2B5EF4-FFF2-40B4-BE49-F238E27FC236}">
                <a16:creationId xmlns:a16="http://schemas.microsoft.com/office/drawing/2014/main" id="{94112FA0-6D4F-45C5-8C51-A00471F5FEA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B81FC57-B752-48D9-95A6-375E4BE57B7A}"/>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205015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E2611A-8252-4BA1-A8E3-4935D718B6F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ECFA00B-7E08-4917-8399-26C2837BBBA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BB797B3-A908-4F8A-B4DA-063468725F2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3BD11BF-6B57-433D-98E1-9A68EC7E44DE}"/>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6" name="Alatunnisteen paikkamerkki 5">
            <a:extLst>
              <a:ext uri="{FF2B5EF4-FFF2-40B4-BE49-F238E27FC236}">
                <a16:creationId xmlns:a16="http://schemas.microsoft.com/office/drawing/2014/main" id="{9318DA71-F7E4-4E31-A03F-99B0988215F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5827F87-39D1-4449-8F76-C111DB9D2A5D}"/>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414751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1C63C6-0135-4DC0-9D1E-4D7C9246EF2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065AB37-BB6D-4743-9149-311ED3E92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AE39B82-2F1A-4DEE-8182-56079E2D6A4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5005EA3-884C-4B4A-B409-016B72E4C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AEB6E74-E976-41FC-A794-77F25F0FEC2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C3419FF-6FA5-40A7-969D-8BE160976A45}"/>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8" name="Alatunnisteen paikkamerkki 7">
            <a:extLst>
              <a:ext uri="{FF2B5EF4-FFF2-40B4-BE49-F238E27FC236}">
                <a16:creationId xmlns:a16="http://schemas.microsoft.com/office/drawing/2014/main" id="{BD9F1DB2-FC6B-40D3-9035-2F58C26917D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7E762CA-C08E-4682-BABA-CE74D42C9019}"/>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103062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77598A-C5C7-49E5-BD83-789AC0832B0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12CAF8E-4270-49DB-A9DC-ED2551D9B80D}"/>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4" name="Alatunnisteen paikkamerkki 3">
            <a:extLst>
              <a:ext uri="{FF2B5EF4-FFF2-40B4-BE49-F238E27FC236}">
                <a16:creationId xmlns:a16="http://schemas.microsoft.com/office/drawing/2014/main" id="{D097543A-500E-4E0F-8250-F58F9762112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92FCE44-E9AF-4945-967E-3FB76FE7B663}"/>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315176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84EB51E-15BF-46FD-9851-A46A892C7008}"/>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3" name="Alatunnisteen paikkamerkki 2">
            <a:extLst>
              <a:ext uri="{FF2B5EF4-FFF2-40B4-BE49-F238E27FC236}">
                <a16:creationId xmlns:a16="http://schemas.microsoft.com/office/drawing/2014/main" id="{6151690B-B9BD-4991-BD48-BA65280B8DE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C7EAD5A-2138-47B6-B8F9-C3F79EAFAAE6}"/>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74758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BCB493-147A-41AD-AE5F-F3EE67F992C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81F3FEA-A14A-4D32-8F84-B4E6C30DB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7D03C75-7FD7-4BB3-AD09-A40A2C2C9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6405E7C-789B-4691-A8D6-ACBE5C51E624}"/>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6" name="Alatunnisteen paikkamerkki 5">
            <a:extLst>
              <a:ext uri="{FF2B5EF4-FFF2-40B4-BE49-F238E27FC236}">
                <a16:creationId xmlns:a16="http://schemas.microsoft.com/office/drawing/2014/main" id="{EDB4999F-1692-4A6B-BE16-391419FBB23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B7ED5E8-F97D-425D-BA0B-7D704C17A93D}"/>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276929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34E6DE-6F76-4D28-BAD9-AA67B74A20C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3ED97CE-B537-4062-8F3D-2718CB58A9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9C59B8B-3A6C-4A49-A491-5697D42D3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EF07523-03D7-4D0D-A177-2ABD0CBCF84E}"/>
              </a:ext>
            </a:extLst>
          </p:cNvPr>
          <p:cNvSpPr>
            <a:spLocks noGrp="1"/>
          </p:cNvSpPr>
          <p:nvPr>
            <p:ph type="dt" sz="half" idx="10"/>
          </p:nvPr>
        </p:nvSpPr>
        <p:spPr/>
        <p:txBody>
          <a:bodyPr/>
          <a:lstStyle/>
          <a:p>
            <a:fld id="{F6DEC281-1BAA-4D8A-BAB8-AA34209F8188}" type="datetimeFigureOut">
              <a:rPr lang="fi-FI" smtClean="0"/>
              <a:t>23.4.2022</a:t>
            </a:fld>
            <a:endParaRPr lang="fi-FI"/>
          </a:p>
        </p:txBody>
      </p:sp>
      <p:sp>
        <p:nvSpPr>
          <p:cNvPr id="6" name="Alatunnisteen paikkamerkki 5">
            <a:extLst>
              <a:ext uri="{FF2B5EF4-FFF2-40B4-BE49-F238E27FC236}">
                <a16:creationId xmlns:a16="http://schemas.microsoft.com/office/drawing/2014/main" id="{98B4FDAB-F2E9-4B7D-882D-53A586F84B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D403047-0A5C-47E0-B62A-2E8C4C342764}"/>
              </a:ext>
            </a:extLst>
          </p:cNvPr>
          <p:cNvSpPr>
            <a:spLocks noGrp="1"/>
          </p:cNvSpPr>
          <p:nvPr>
            <p:ph type="sldNum" sz="quarter" idx="12"/>
          </p:nvPr>
        </p:nvSpPr>
        <p:spPr/>
        <p:txBody>
          <a:bodyPr/>
          <a:lstStyle/>
          <a:p>
            <a:fld id="{31F863AF-99F8-4AC8-BAD5-227CF7CCC8F0}" type="slidenum">
              <a:rPr lang="fi-FI" smtClean="0"/>
              <a:t>‹#›</a:t>
            </a:fld>
            <a:endParaRPr lang="fi-FI"/>
          </a:p>
        </p:txBody>
      </p:sp>
    </p:spTree>
    <p:extLst>
      <p:ext uri="{BB962C8B-B14F-4D97-AF65-F5344CB8AC3E}">
        <p14:creationId xmlns:p14="http://schemas.microsoft.com/office/powerpoint/2010/main" val="15405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B4028D8-606C-41C3-ABED-08C34F4A8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2D2FB64-67E7-4D55-BF2A-92C6354EC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35F4C5F-B96F-4F97-AE23-8C356384A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EC281-1BAA-4D8A-BAB8-AA34209F8188}" type="datetimeFigureOut">
              <a:rPr lang="fi-FI" smtClean="0"/>
              <a:t>23.4.2022</a:t>
            </a:fld>
            <a:endParaRPr lang="fi-FI"/>
          </a:p>
        </p:txBody>
      </p:sp>
      <p:sp>
        <p:nvSpPr>
          <p:cNvPr id="5" name="Alatunnisteen paikkamerkki 4">
            <a:extLst>
              <a:ext uri="{FF2B5EF4-FFF2-40B4-BE49-F238E27FC236}">
                <a16:creationId xmlns:a16="http://schemas.microsoft.com/office/drawing/2014/main" id="{40479C9B-AB06-498E-A6C5-8F1D5CC6B3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AD83097-C0E9-477C-B4F0-FE3A32981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863AF-99F8-4AC8-BAD5-227CF7CCC8F0}" type="slidenum">
              <a:rPr lang="fi-FI" smtClean="0"/>
              <a:t>‹#›</a:t>
            </a:fld>
            <a:endParaRPr lang="fi-FI"/>
          </a:p>
        </p:txBody>
      </p:sp>
    </p:spTree>
    <p:extLst>
      <p:ext uri="{BB962C8B-B14F-4D97-AF65-F5344CB8AC3E}">
        <p14:creationId xmlns:p14="http://schemas.microsoft.com/office/powerpoint/2010/main" val="138507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69DF45-B082-483C-84A4-218BC65FF782}"/>
              </a:ext>
            </a:extLst>
          </p:cNvPr>
          <p:cNvSpPr>
            <a:spLocks noGrp="1"/>
          </p:cNvSpPr>
          <p:nvPr>
            <p:ph type="ctrTitle"/>
          </p:nvPr>
        </p:nvSpPr>
        <p:spPr>
          <a:xfrm>
            <a:off x="821635" y="0"/>
            <a:ext cx="9846365" cy="2387600"/>
          </a:xfrm>
        </p:spPr>
        <p:txBody>
          <a:bodyPr>
            <a:normAutofit fontScale="90000"/>
          </a:bodyPr>
          <a:lstStyle/>
          <a:p>
            <a:pPr algn="l"/>
            <a:r>
              <a:rPr lang="fi-FI" dirty="0" err="1"/>
              <a:t>Accessible</a:t>
            </a:r>
            <a:r>
              <a:rPr lang="fi-FI" dirty="0"/>
              <a:t> Global </a:t>
            </a:r>
            <a:r>
              <a:rPr lang="fi-FI" dirty="0" err="1"/>
              <a:t>Education</a:t>
            </a:r>
            <a:r>
              <a:rPr lang="fi-FI" dirty="0"/>
              <a:t> for </a:t>
            </a:r>
            <a:r>
              <a:rPr lang="fi-FI" dirty="0" err="1"/>
              <a:t>Adult</a:t>
            </a:r>
            <a:r>
              <a:rPr lang="fi-FI" dirty="0"/>
              <a:t> </a:t>
            </a:r>
            <a:r>
              <a:rPr lang="fi-FI" dirty="0" err="1"/>
              <a:t>Learners</a:t>
            </a:r>
            <a:r>
              <a:rPr lang="fi-FI" dirty="0"/>
              <a:t> and </a:t>
            </a:r>
            <a:r>
              <a:rPr lang="fi-FI" dirty="0" err="1"/>
              <a:t>Practioners</a:t>
            </a:r>
            <a:r>
              <a:rPr lang="fi-FI" dirty="0"/>
              <a:t>: European </a:t>
            </a:r>
            <a:r>
              <a:rPr lang="fi-FI" dirty="0" err="1"/>
              <a:t>Perspectives</a:t>
            </a:r>
            <a:endParaRPr lang="fi-FI" dirty="0"/>
          </a:p>
        </p:txBody>
      </p:sp>
      <p:sp>
        <p:nvSpPr>
          <p:cNvPr id="3" name="Alaotsikko 2">
            <a:extLst>
              <a:ext uri="{FF2B5EF4-FFF2-40B4-BE49-F238E27FC236}">
                <a16:creationId xmlns:a16="http://schemas.microsoft.com/office/drawing/2014/main" id="{CF7A5696-75C5-4081-A581-09477AF0CC7B}"/>
              </a:ext>
            </a:extLst>
          </p:cNvPr>
          <p:cNvSpPr>
            <a:spLocks noGrp="1"/>
          </p:cNvSpPr>
          <p:nvPr>
            <p:ph type="subTitle" idx="1"/>
          </p:nvPr>
        </p:nvSpPr>
        <p:spPr>
          <a:xfrm>
            <a:off x="821635" y="2387599"/>
            <a:ext cx="9958386" cy="2216869"/>
          </a:xfrm>
        </p:spPr>
        <p:txBody>
          <a:bodyPr>
            <a:normAutofit fontScale="92500" lnSpcReduction="10000"/>
          </a:bodyPr>
          <a:lstStyle/>
          <a:p>
            <a:pPr algn="l"/>
            <a:r>
              <a:rPr lang="fi-FI" dirty="0"/>
              <a:t>II Workshop </a:t>
            </a:r>
            <a:r>
              <a:rPr lang="fi-FI" dirty="0" err="1"/>
              <a:t>Sessions</a:t>
            </a:r>
            <a:r>
              <a:rPr lang="fi-FI" dirty="0"/>
              <a:t> ”</a:t>
            </a:r>
            <a:r>
              <a:rPr lang="fi-FI" dirty="0" err="1"/>
              <a:t>Getting</a:t>
            </a:r>
            <a:r>
              <a:rPr lang="fi-FI" dirty="0"/>
              <a:t> </a:t>
            </a:r>
            <a:r>
              <a:rPr lang="fi-FI" dirty="0" err="1"/>
              <a:t>Closer</a:t>
            </a:r>
            <a:r>
              <a:rPr lang="fi-FI" dirty="0"/>
              <a:t> </a:t>
            </a:r>
            <a:r>
              <a:rPr lang="fi-FI" dirty="0" err="1"/>
              <a:t>with</a:t>
            </a:r>
            <a:r>
              <a:rPr lang="fi-FI" dirty="0"/>
              <a:t> UN </a:t>
            </a:r>
            <a:r>
              <a:rPr lang="fi-FI" dirty="0" err="1"/>
              <a:t>SDGs</a:t>
            </a:r>
            <a:r>
              <a:rPr lang="fi-FI" dirty="0"/>
              <a:t>”, </a:t>
            </a:r>
            <a:r>
              <a:rPr lang="fi-FI" dirty="0" err="1"/>
              <a:t>Vilnius</a:t>
            </a:r>
            <a:r>
              <a:rPr lang="fi-FI" dirty="0"/>
              <a:t>, 23.4.2022</a:t>
            </a:r>
          </a:p>
          <a:p>
            <a:pPr algn="l"/>
            <a:endParaRPr lang="fi-FI" dirty="0"/>
          </a:p>
          <a:p>
            <a:pPr algn="l"/>
            <a:r>
              <a:rPr lang="fi-FI" dirty="0" err="1"/>
              <a:t>Research</a:t>
            </a:r>
            <a:r>
              <a:rPr lang="fi-FI" dirty="0"/>
              <a:t> </a:t>
            </a:r>
            <a:r>
              <a:rPr lang="fi-FI" dirty="0" err="1"/>
              <a:t>Director</a:t>
            </a:r>
            <a:r>
              <a:rPr lang="fi-FI" dirty="0"/>
              <a:t>, </a:t>
            </a:r>
            <a:r>
              <a:rPr lang="fi-FI" dirty="0" err="1"/>
              <a:t>Dr</a:t>
            </a:r>
            <a:r>
              <a:rPr lang="fi-FI" dirty="0"/>
              <a:t> Jari Kaivo-oja Finland </a:t>
            </a:r>
            <a:r>
              <a:rPr lang="fi-FI" dirty="0" err="1"/>
              <a:t>Futures</a:t>
            </a:r>
            <a:r>
              <a:rPr lang="fi-FI" dirty="0"/>
              <a:t> </a:t>
            </a:r>
            <a:r>
              <a:rPr lang="fi-FI" dirty="0" err="1"/>
              <a:t>Research</a:t>
            </a:r>
            <a:r>
              <a:rPr lang="fi-FI" dirty="0"/>
              <a:t> Centre, Turku School of </a:t>
            </a:r>
            <a:r>
              <a:rPr lang="fi-FI" dirty="0" err="1"/>
              <a:t>Economics</a:t>
            </a:r>
            <a:r>
              <a:rPr lang="fi-FI" dirty="0"/>
              <a:t>, </a:t>
            </a:r>
            <a:r>
              <a:rPr lang="fi-FI" dirty="0" err="1"/>
              <a:t>University</a:t>
            </a:r>
            <a:r>
              <a:rPr lang="fi-FI" dirty="0"/>
              <a:t> of Turku, </a:t>
            </a:r>
            <a:r>
              <a:rPr lang="fi-FI" dirty="0" err="1"/>
              <a:t>Adjunct</a:t>
            </a:r>
            <a:r>
              <a:rPr lang="fi-FI" dirty="0"/>
              <a:t> </a:t>
            </a:r>
            <a:r>
              <a:rPr lang="fi-FI" dirty="0" err="1"/>
              <a:t>Professor</a:t>
            </a:r>
            <a:r>
              <a:rPr lang="fi-FI" dirty="0"/>
              <a:t> (</a:t>
            </a:r>
            <a:r>
              <a:rPr lang="fi-FI" dirty="0" err="1"/>
              <a:t>University</a:t>
            </a:r>
            <a:r>
              <a:rPr lang="fi-FI" dirty="0"/>
              <a:t> of Helsinki &amp; </a:t>
            </a:r>
            <a:r>
              <a:rPr lang="fi-FI" dirty="0" err="1"/>
              <a:t>University</a:t>
            </a:r>
            <a:r>
              <a:rPr lang="fi-FI" dirty="0"/>
              <a:t> of </a:t>
            </a:r>
            <a:r>
              <a:rPr lang="fi-FI" dirty="0" err="1"/>
              <a:t>Lapland</a:t>
            </a:r>
            <a:r>
              <a:rPr lang="fi-FI" dirty="0"/>
              <a:t>)</a:t>
            </a:r>
          </a:p>
          <a:p>
            <a:pPr algn="l"/>
            <a:r>
              <a:rPr lang="fi-FI" dirty="0" err="1"/>
              <a:t>Professor</a:t>
            </a:r>
            <a:r>
              <a:rPr lang="fi-FI" dirty="0"/>
              <a:t>, </a:t>
            </a:r>
            <a:r>
              <a:rPr lang="fi-FI" dirty="0" err="1"/>
              <a:t>Dr</a:t>
            </a:r>
            <a:r>
              <a:rPr lang="fi-FI" dirty="0"/>
              <a:t>, </a:t>
            </a:r>
            <a:r>
              <a:rPr lang="fi-FI" dirty="0" err="1"/>
              <a:t>Kazimiero</a:t>
            </a:r>
            <a:r>
              <a:rPr lang="fi-FI" dirty="0"/>
              <a:t> </a:t>
            </a:r>
            <a:r>
              <a:rPr lang="fi-FI" dirty="0" err="1"/>
              <a:t>Simonavičiaus</a:t>
            </a:r>
            <a:r>
              <a:rPr lang="fi-FI" dirty="0"/>
              <a:t> </a:t>
            </a:r>
            <a:r>
              <a:rPr lang="fi-FI" dirty="0" err="1"/>
              <a:t>University</a:t>
            </a:r>
            <a:r>
              <a:rPr lang="fi-FI" dirty="0"/>
              <a:t>, KSU, </a:t>
            </a:r>
            <a:r>
              <a:rPr lang="fi-FI" dirty="0" err="1"/>
              <a:t>Vilnius</a:t>
            </a:r>
            <a:r>
              <a:rPr lang="fi-FI" dirty="0"/>
              <a:t>, </a:t>
            </a:r>
            <a:r>
              <a:rPr lang="fi-FI" dirty="0" err="1"/>
              <a:t>Lithuania</a:t>
            </a:r>
            <a:r>
              <a:rPr lang="fi-FI" dirty="0"/>
              <a:t>  </a:t>
            </a:r>
          </a:p>
        </p:txBody>
      </p:sp>
      <p:pic>
        <p:nvPicPr>
          <p:cNvPr id="4" name="Kuva 3">
            <a:extLst>
              <a:ext uri="{FF2B5EF4-FFF2-40B4-BE49-F238E27FC236}">
                <a16:creationId xmlns:a16="http://schemas.microsoft.com/office/drawing/2014/main" id="{20F5DDF7-0238-45F4-BB17-57C91C6D59B9}"/>
              </a:ext>
            </a:extLst>
          </p:cNvPr>
          <p:cNvPicPr>
            <a:picLocks noChangeAspect="1"/>
          </p:cNvPicPr>
          <p:nvPr/>
        </p:nvPicPr>
        <p:blipFill>
          <a:blip r:embed="rId2"/>
          <a:stretch>
            <a:fillRect/>
          </a:stretch>
        </p:blipFill>
        <p:spPr>
          <a:xfrm>
            <a:off x="1636021" y="4694573"/>
            <a:ext cx="1757362" cy="997780"/>
          </a:xfrm>
          <a:prstGeom prst="rect">
            <a:avLst/>
          </a:prstGeom>
        </p:spPr>
      </p:pic>
      <p:pic>
        <p:nvPicPr>
          <p:cNvPr id="5" name="Kuva 4">
            <a:extLst>
              <a:ext uri="{FF2B5EF4-FFF2-40B4-BE49-F238E27FC236}">
                <a16:creationId xmlns:a16="http://schemas.microsoft.com/office/drawing/2014/main" id="{5C6031E6-A566-46B5-9D4B-940C490CA4E9}"/>
              </a:ext>
            </a:extLst>
          </p:cNvPr>
          <p:cNvPicPr>
            <a:picLocks noChangeAspect="1"/>
          </p:cNvPicPr>
          <p:nvPr/>
        </p:nvPicPr>
        <p:blipFill>
          <a:blip r:embed="rId3"/>
          <a:stretch>
            <a:fillRect/>
          </a:stretch>
        </p:blipFill>
        <p:spPr>
          <a:xfrm>
            <a:off x="6907695" y="4708306"/>
            <a:ext cx="1757362" cy="997780"/>
          </a:xfrm>
          <a:prstGeom prst="rect">
            <a:avLst/>
          </a:prstGeom>
        </p:spPr>
      </p:pic>
      <p:pic>
        <p:nvPicPr>
          <p:cNvPr id="1026" name="Picture 2" descr="Finland Futures Research Centre | University of Turku">
            <a:extLst>
              <a:ext uri="{FF2B5EF4-FFF2-40B4-BE49-F238E27FC236}">
                <a16:creationId xmlns:a16="http://schemas.microsoft.com/office/drawing/2014/main" id="{CE5ED379-6B84-4F0B-A463-7D63A2EBE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865" y="4604469"/>
            <a:ext cx="2501348" cy="1138113"/>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F6116E86-E5CA-4FD8-8113-FA5F44B668C8}"/>
              </a:ext>
            </a:extLst>
          </p:cNvPr>
          <p:cNvPicPr>
            <a:picLocks noChangeAspect="1"/>
          </p:cNvPicPr>
          <p:nvPr/>
        </p:nvPicPr>
        <p:blipFill>
          <a:blip r:embed="rId5"/>
          <a:stretch>
            <a:fillRect/>
          </a:stretch>
        </p:blipFill>
        <p:spPr>
          <a:xfrm>
            <a:off x="9266788" y="4708306"/>
            <a:ext cx="2366863" cy="1464707"/>
          </a:xfrm>
          <a:prstGeom prst="rect">
            <a:avLst/>
          </a:prstGeom>
        </p:spPr>
      </p:pic>
      <p:pic>
        <p:nvPicPr>
          <p:cNvPr id="8" name="Picture 2" descr="NORDPLUS | Bova University Network">
            <a:extLst>
              <a:ext uri="{FF2B5EF4-FFF2-40B4-BE49-F238E27FC236}">
                <a16:creationId xmlns:a16="http://schemas.microsoft.com/office/drawing/2014/main" id="{9A005AEA-2D00-496E-A1FF-8BE92BA83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405" y="5667375"/>
            <a:ext cx="19050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 name="Kuva 9">
            <a:extLst>
              <a:ext uri="{FF2B5EF4-FFF2-40B4-BE49-F238E27FC236}">
                <a16:creationId xmlns:a16="http://schemas.microsoft.com/office/drawing/2014/main" id="{639B2230-7B38-4714-988E-BEB886B8AE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410169" y="2541592"/>
            <a:ext cx="2062644" cy="1546983"/>
          </a:xfrm>
          <a:prstGeom prst="rect">
            <a:avLst/>
          </a:prstGeom>
        </p:spPr>
      </p:pic>
    </p:spTree>
    <p:extLst>
      <p:ext uri="{BB962C8B-B14F-4D97-AF65-F5344CB8AC3E}">
        <p14:creationId xmlns:p14="http://schemas.microsoft.com/office/powerpoint/2010/main" val="322725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22F527-F0CC-4E51-B9DD-783D108624F4}"/>
              </a:ext>
            </a:extLst>
          </p:cNvPr>
          <p:cNvSpPr>
            <a:spLocks noGrp="1"/>
          </p:cNvSpPr>
          <p:nvPr>
            <p:ph type="title"/>
          </p:nvPr>
        </p:nvSpPr>
        <p:spPr/>
        <p:txBody>
          <a:bodyPr/>
          <a:lstStyle/>
          <a:p>
            <a:r>
              <a:rPr lang="fi-FI" dirty="0" err="1"/>
              <a:t>Eight</a:t>
            </a:r>
            <a:r>
              <a:rPr lang="fi-FI" dirty="0"/>
              <a:t> </a:t>
            </a:r>
            <a:r>
              <a:rPr lang="fi-FI" dirty="0" err="1"/>
              <a:t>pillars</a:t>
            </a:r>
            <a:r>
              <a:rPr lang="fi-FI" dirty="0"/>
              <a:t> of Industry 4.0 </a:t>
            </a:r>
            <a:r>
              <a:rPr lang="fi-FI" dirty="0" err="1"/>
              <a:t>curriculum</a:t>
            </a:r>
            <a:r>
              <a:rPr lang="fi-FI" dirty="0"/>
              <a:t> </a:t>
            </a:r>
            <a:r>
              <a:rPr lang="fi-FI" dirty="0" err="1"/>
              <a:t>work</a:t>
            </a:r>
            <a:r>
              <a:rPr lang="fi-FI" dirty="0"/>
              <a:t> (European Commission 2020)</a:t>
            </a:r>
          </a:p>
        </p:txBody>
      </p:sp>
      <p:pic>
        <p:nvPicPr>
          <p:cNvPr id="5" name="Kuva 4">
            <a:extLst>
              <a:ext uri="{FF2B5EF4-FFF2-40B4-BE49-F238E27FC236}">
                <a16:creationId xmlns:a16="http://schemas.microsoft.com/office/drawing/2014/main" id="{97BFF8EE-6713-43BA-BBE5-42CA507BAC04}"/>
              </a:ext>
            </a:extLst>
          </p:cNvPr>
          <p:cNvPicPr>
            <a:picLocks noChangeAspect="1"/>
          </p:cNvPicPr>
          <p:nvPr/>
        </p:nvPicPr>
        <p:blipFill>
          <a:blip r:embed="rId2"/>
          <a:stretch>
            <a:fillRect/>
          </a:stretch>
        </p:blipFill>
        <p:spPr>
          <a:xfrm>
            <a:off x="1012963" y="1795255"/>
            <a:ext cx="4229100" cy="4962663"/>
          </a:xfrm>
          <a:prstGeom prst="rect">
            <a:avLst/>
          </a:prstGeom>
        </p:spPr>
      </p:pic>
      <p:sp>
        <p:nvSpPr>
          <p:cNvPr id="6" name="Tekstiruutu 5">
            <a:extLst>
              <a:ext uri="{FF2B5EF4-FFF2-40B4-BE49-F238E27FC236}">
                <a16:creationId xmlns:a16="http://schemas.microsoft.com/office/drawing/2014/main" id="{4CC913F4-9BC5-4CE0-B28E-32F96DC50A19}"/>
              </a:ext>
            </a:extLst>
          </p:cNvPr>
          <p:cNvSpPr txBox="1"/>
          <p:nvPr/>
        </p:nvSpPr>
        <p:spPr>
          <a:xfrm>
            <a:off x="6732104" y="2160104"/>
            <a:ext cx="4262514" cy="3046988"/>
          </a:xfrm>
          <a:prstGeom prst="rect">
            <a:avLst/>
          </a:prstGeom>
          <a:noFill/>
        </p:spPr>
        <p:txBody>
          <a:bodyPr wrap="none" rtlCol="0">
            <a:spAutoFit/>
          </a:bodyPr>
          <a:lstStyle/>
          <a:p>
            <a:pPr marL="342900" indent="-342900">
              <a:buAutoNum type="arabicPeriod"/>
            </a:pPr>
            <a:r>
              <a:rPr lang="fi-FI" sz="2400" dirty="0" err="1"/>
              <a:t>Strategy</a:t>
            </a:r>
            <a:r>
              <a:rPr lang="fi-FI" sz="2400" dirty="0"/>
              <a:t> </a:t>
            </a:r>
          </a:p>
          <a:p>
            <a:pPr marL="342900" indent="-342900">
              <a:buAutoNum type="arabicPeriod"/>
            </a:pPr>
            <a:r>
              <a:rPr lang="fi-FI" sz="2400" dirty="0"/>
              <a:t>Collaboration</a:t>
            </a:r>
          </a:p>
          <a:p>
            <a:pPr marL="342900" indent="-342900">
              <a:buAutoNum type="arabicPeriod"/>
            </a:pPr>
            <a:r>
              <a:rPr lang="fi-FI" sz="2400" dirty="0" err="1"/>
              <a:t>The</a:t>
            </a:r>
            <a:r>
              <a:rPr lang="fi-FI" sz="2400" dirty="0"/>
              <a:t> </a:t>
            </a:r>
            <a:r>
              <a:rPr lang="fi-FI" sz="2400" dirty="0" err="1"/>
              <a:t>content</a:t>
            </a:r>
            <a:endParaRPr lang="fi-FI" sz="2400" dirty="0"/>
          </a:p>
          <a:p>
            <a:pPr marL="342900" indent="-342900">
              <a:buAutoNum type="arabicPeriod"/>
            </a:pPr>
            <a:r>
              <a:rPr lang="fi-FI" sz="2400" dirty="0"/>
              <a:t>Learning </a:t>
            </a:r>
            <a:r>
              <a:rPr lang="fi-FI" sz="2400" dirty="0" err="1"/>
              <a:t>environment</a:t>
            </a:r>
            <a:endParaRPr lang="fi-FI" sz="2400" dirty="0"/>
          </a:p>
          <a:p>
            <a:pPr marL="342900" indent="-342900">
              <a:buAutoNum type="arabicPeriod"/>
            </a:pPr>
            <a:r>
              <a:rPr lang="fi-FI" sz="2400" dirty="0"/>
              <a:t>Delivery </a:t>
            </a:r>
            <a:r>
              <a:rPr lang="fi-FI" sz="2400" dirty="0" err="1"/>
              <a:t>mechanisms</a:t>
            </a:r>
            <a:r>
              <a:rPr lang="fi-FI" sz="2400" dirty="0"/>
              <a:t> </a:t>
            </a:r>
          </a:p>
          <a:p>
            <a:pPr marL="342900" indent="-342900">
              <a:buAutoNum type="arabicPeriod"/>
            </a:pPr>
            <a:r>
              <a:rPr lang="fi-FI" sz="2400" dirty="0" err="1"/>
              <a:t>Assessment</a:t>
            </a:r>
            <a:endParaRPr lang="fi-FI" sz="2400" dirty="0"/>
          </a:p>
          <a:p>
            <a:pPr marL="342900" indent="-342900">
              <a:buAutoNum type="arabicPeriod"/>
            </a:pPr>
            <a:r>
              <a:rPr lang="fi-FI" sz="2400" dirty="0" err="1"/>
              <a:t>Recognition</a:t>
            </a:r>
            <a:r>
              <a:rPr lang="fi-FI" sz="2400" dirty="0"/>
              <a:t> </a:t>
            </a:r>
          </a:p>
          <a:p>
            <a:pPr marL="342900" indent="-342900">
              <a:buAutoNum type="arabicPeriod"/>
            </a:pPr>
            <a:r>
              <a:rPr lang="fi-FI" sz="2400" dirty="0" err="1"/>
              <a:t>Education</a:t>
            </a:r>
            <a:r>
              <a:rPr lang="fi-FI" sz="2400" dirty="0"/>
              <a:t> and </a:t>
            </a:r>
            <a:r>
              <a:rPr lang="fi-FI" sz="2400" dirty="0" err="1"/>
              <a:t>training</a:t>
            </a:r>
            <a:r>
              <a:rPr lang="fi-FI" sz="2400" dirty="0"/>
              <a:t> </a:t>
            </a:r>
            <a:r>
              <a:rPr lang="fi-FI" sz="2400" dirty="0" err="1"/>
              <a:t>quality</a:t>
            </a:r>
            <a:endParaRPr lang="fi-FI" sz="2400" dirty="0"/>
          </a:p>
        </p:txBody>
      </p:sp>
    </p:spTree>
    <p:extLst>
      <p:ext uri="{BB962C8B-B14F-4D97-AF65-F5344CB8AC3E}">
        <p14:creationId xmlns:p14="http://schemas.microsoft.com/office/powerpoint/2010/main" val="27865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FDF144-C5BE-416A-9272-B065013135B1}"/>
              </a:ext>
            </a:extLst>
          </p:cNvPr>
          <p:cNvSpPr>
            <a:spLocks noGrp="1"/>
          </p:cNvSpPr>
          <p:nvPr>
            <p:ph type="title"/>
          </p:nvPr>
        </p:nvSpPr>
        <p:spPr>
          <a:xfrm>
            <a:off x="838200" y="365125"/>
            <a:ext cx="11208026" cy="1325563"/>
          </a:xfrm>
        </p:spPr>
        <p:txBody>
          <a:bodyPr>
            <a:normAutofit fontScale="90000"/>
          </a:bodyPr>
          <a:lstStyle/>
          <a:p>
            <a:r>
              <a:rPr lang="fi-FI" dirty="0" err="1"/>
              <a:t>Relevant</a:t>
            </a:r>
            <a:r>
              <a:rPr lang="fi-FI" dirty="0"/>
              <a:t> </a:t>
            </a:r>
            <a:r>
              <a:rPr lang="fi-FI" dirty="0" err="1"/>
              <a:t>target</a:t>
            </a:r>
            <a:r>
              <a:rPr lang="fi-FI" dirty="0"/>
              <a:t> </a:t>
            </a:r>
            <a:r>
              <a:rPr lang="fi-FI" dirty="0" err="1"/>
              <a:t>groups</a:t>
            </a:r>
            <a:r>
              <a:rPr lang="fi-FI" dirty="0"/>
              <a:t> for </a:t>
            </a:r>
            <a:r>
              <a:rPr lang="fi-FI" dirty="0" err="1"/>
              <a:t>the</a:t>
            </a:r>
            <a:r>
              <a:rPr lang="fi-FI" dirty="0"/>
              <a:t> </a:t>
            </a:r>
            <a:r>
              <a:rPr lang="fi-FI" dirty="0" err="1"/>
              <a:t>development</a:t>
            </a:r>
            <a:r>
              <a:rPr lang="fi-FI" dirty="0"/>
              <a:t> of </a:t>
            </a:r>
            <a:r>
              <a:rPr lang="fi-FI" dirty="0" err="1"/>
              <a:t>adult</a:t>
            </a:r>
            <a:r>
              <a:rPr lang="fi-FI" dirty="0"/>
              <a:t> </a:t>
            </a:r>
            <a:r>
              <a:rPr lang="fi-FI" dirty="0" err="1"/>
              <a:t>learners</a:t>
            </a:r>
            <a:r>
              <a:rPr lang="fi-FI" dirty="0"/>
              <a:t>: Three </a:t>
            </a:r>
            <a:r>
              <a:rPr lang="fi-FI" dirty="0" err="1"/>
              <a:t>levels</a:t>
            </a:r>
            <a:r>
              <a:rPr lang="fi-FI" dirty="0"/>
              <a:t> of Industry 4.0 Curriculum (European Commission 2020) </a:t>
            </a:r>
          </a:p>
        </p:txBody>
      </p:sp>
      <p:pic>
        <p:nvPicPr>
          <p:cNvPr id="5" name="Kuva 4">
            <a:extLst>
              <a:ext uri="{FF2B5EF4-FFF2-40B4-BE49-F238E27FC236}">
                <a16:creationId xmlns:a16="http://schemas.microsoft.com/office/drawing/2014/main" id="{A128D7F9-E71E-4825-A52D-924F107A3793}"/>
              </a:ext>
            </a:extLst>
          </p:cNvPr>
          <p:cNvPicPr>
            <a:picLocks noChangeAspect="1"/>
          </p:cNvPicPr>
          <p:nvPr/>
        </p:nvPicPr>
        <p:blipFill>
          <a:blip r:embed="rId2"/>
          <a:stretch>
            <a:fillRect/>
          </a:stretch>
        </p:blipFill>
        <p:spPr>
          <a:xfrm>
            <a:off x="970722" y="1895061"/>
            <a:ext cx="7372350" cy="4753523"/>
          </a:xfrm>
          <a:prstGeom prst="rect">
            <a:avLst/>
          </a:prstGeom>
        </p:spPr>
      </p:pic>
    </p:spTree>
    <p:extLst>
      <p:ext uri="{BB962C8B-B14F-4D97-AF65-F5344CB8AC3E}">
        <p14:creationId xmlns:p14="http://schemas.microsoft.com/office/powerpoint/2010/main" val="14835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08361A-EEB1-4B32-8BCC-664B320D45CC}"/>
              </a:ext>
            </a:extLst>
          </p:cNvPr>
          <p:cNvSpPr>
            <a:spLocks noGrp="1"/>
          </p:cNvSpPr>
          <p:nvPr>
            <p:ph type="title"/>
          </p:nvPr>
        </p:nvSpPr>
        <p:spPr>
          <a:xfrm>
            <a:off x="838200" y="365125"/>
            <a:ext cx="11208026" cy="1325563"/>
          </a:xfrm>
        </p:spPr>
        <p:txBody>
          <a:bodyPr>
            <a:normAutofit fontScale="90000"/>
          </a:bodyPr>
          <a:lstStyle/>
          <a:p>
            <a:r>
              <a:rPr lang="fi-FI" dirty="0" err="1"/>
              <a:t>Relevant</a:t>
            </a:r>
            <a:r>
              <a:rPr lang="fi-FI" dirty="0"/>
              <a:t> for </a:t>
            </a:r>
            <a:r>
              <a:rPr lang="fi-FI" dirty="0" err="1"/>
              <a:t>adult</a:t>
            </a:r>
            <a:r>
              <a:rPr lang="fi-FI" dirty="0"/>
              <a:t> </a:t>
            </a:r>
            <a:r>
              <a:rPr lang="fi-FI" dirty="0" err="1"/>
              <a:t>learners</a:t>
            </a:r>
            <a:r>
              <a:rPr lang="fi-FI" dirty="0"/>
              <a:t>: </a:t>
            </a:r>
            <a:r>
              <a:rPr lang="fi-FI" dirty="0" err="1"/>
              <a:t>Teaching</a:t>
            </a:r>
            <a:r>
              <a:rPr lang="fi-FI" dirty="0"/>
              <a:t> </a:t>
            </a:r>
            <a:r>
              <a:rPr lang="fi-FI" dirty="0" err="1"/>
              <a:t>new</a:t>
            </a:r>
            <a:r>
              <a:rPr lang="fi-FI" dirty="0"/>
              <a:t> </a:t>
            </a:r>
            <a:r>
              <a:rPr lang="fi-FI" dirty="0" err="1"/>
              <a:t>skills</a:t>
            </a:r>
            <a:r>
              <a:rPr lang="fi-FI" dirty="0"/>
              <a:t> and </a:t>
            </a:r>
            <a:r>
              <a:rPr lang="fi-FI" dirty="0" err="1"/>
              <a:t>teaching</a:t>
            </a:r>
            <a:r>
              <a:rPr lang="fi-FI" dirty="0"/>
              <a:t> </a:t>
            </a:r>
            <a:r>
              <a:rPr lang="fi-FI" dirty="0" err="1"/>
              <a:t>skills</a:t>
            </a:r>
            <a:r>
              <a:rPr lang="fi-FI" dirty="0"/>
              <a:t> in a </a:t>
            </a:r>
            <a:r>
              <a:rPr lang="fi-FI" dirty="0" err="1"/>
              <a:t>new</a:t>
            </a:r>
            <a:r>
              <a:rPr lang="fi-FI" dirty="0"/>
              <a:t> </a:t>
            </a:r>
            <a:r>
              <a:rPr lang="fi-FI" dirty="0" err="1"/>
              <a:t>way</a:t>
            </a:r>
            <a:r>
              <a:rPr lang="fi-FI" dirty="0"/>
              <a:t> (European Commission 2020)</a:t>
            </a:r>
          </a:p>
        </p:txBody>
      </p:sp>
      <p:pic>
        <p:nvPicPr>
          <p:cNvPr id="5" name="Kuva 4">
            <a:extLst>
              <a:ext uri="{FF2B5EF4-FFF2-40B4-BE49-F238E27FC236}">
                <a16:creationId xmlns:a16="http://schemas.microsoft.com/office/drawing/2014/main" id="{9736D0CF-E2DE-49E5-85FE-3EFA5572382A}"/>
              </a:ext>
            </a:extLst>
          </p:cNvPr>
          <p:cNvPicPr>
            <a:picLocks noChangeAspect="1"/>
          </p:cNvPicPr>
          <p:nvPr/>
        </p:nvPicPr>
        <p:blipFill>
          <a:blip r:embed="rId2"/>
          <a:stretch>
            <a:fillRect/>
          </a:stretch>
        </p:blipFill>
        <p:spPr>
          <a:xfrm>
            <a:off x="957469" y="1841569"/>
            <a:ext cx="7465039" cy="4651306"/>
          </a:xfrm>
          <a:prstGeom prst="rect">
            <a:avLst/>
          </a:prstGeom>
        </p:spPr>
      </p:pic>
    </p:spTree>
    <p:extLst>
      <p:ext uri="{BB962C8B-B14F-4D97-AF65-F5344CB8AC3E}">
        <p14:creationId xmlns:p14="http://schemas.microsoft.com/office/powerpoint/2010/main" val="296941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0386C7-1181-4D76-B6A2-E51E63FE3D72}"/>
              </a:ext>
            </a:extLst>
          </p:cNvPr>
          <p:cNvSpPr>
            <a:spLocks noGrp="1"/>
          </p:cNvSpPr>
          <p:nvPr>
            <p:ph type="title"/>
          </p:nvPr>
        </p:nvSpPr>
        <p:spPr>
          <a:xfrm>
            <a:off x="838199" y="99391"/>
            <a:ext cx="10515600" cy="1325563"/>
          </a:xfrm>
        </p:spPr>
        <p:txBody>
          <a:bodyPr/>
          <a:lstStyle/>
          <a:p>
            <a:r>
              <a:rPr lang="fi-FI" dirty="0"/>
              <a:t>Industry 4.0 vision in a </a:t>
            </a:r>
            <a:r>
              <a:rPr lang="fi-FI" dirty="0" err="1"/>
              <a:t>nutshell</a:t>
            </a:r>
            <a:r>
              <a:rPr lang="fi-FI" dirty="0"/>
              <a:t> (European Commission 2020) as a </a:t>
            </a:r>
            <a:r>
              <a:rPr lang="fi-FI" dirty="0" err="1"/>
              <a:t>part</a:t>
            </a:r>
            <a:r>
              <a:rPr lang="fi-FI" dirty="0"/>
              <a:t> of S3</a:t>
            </a:r>
          </a:p>
        </p:txBody>
      </p:sp>
      <p:pic>
        <p:nvPicPr>
          <p:cNvPr id="4" name="Picture 8">
            <a:extLst>
              <a:ext uri="{FF2B5EF4-FFF2-40B4-BE49-F238E27FC236}">
                <a16:creationId xmlns:a16="http://schemas.microsoft.com/office/drawing/2014/main" id="{EB50BD0C-7CB1-4A93-ADF7-A94B95F01B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7263" y="1424953"/>
            <a:ext cx="9391236" cy="5333656"/>
          </a:xfrm>
          <a:prstGeom prst="rect">
            <a:avLst/>
          </a:prstGeom>
          <a:solidFill>
            <a:schemeClr val="bg1"/>
          </a:solidFill>
        </p:spPr>
      </p:pic>
    </p:spTree>
    <p:extLst>
      <p:ext uri="{BB962C8B-B14F-4D97-AF65-F5344CB8AC3E}">
        <p14:creationId xmlns:p14="http://schemas.microsoft.com/office/powerpoint/2010/main" val="26345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50911-2574-4D5E-9CB0-5A2DF1CC46D7}"/>
              </a:ext>
            </a:extLst>
          </p:cNvPr>
          <p:cNvSpPr>
            <a:spLocks noGrp="1"/>
          </p:cNvSpPr>
          <p:nvPr>
            <p:ph type="title"/>
          </p:nvPr>
        </p:nvSpPr>
        <p:spPr>
          <a:xfrm>
            <a:off x="924305" y="26486"/>
            <a:ext cx="10515600" cy="1325563"/>
          </a:xfrm>
        </p:spPr>
        <p:txBody>
          <a:bodyPr/>
          <a:lstStyle/>
          <a:p>
            <a:r>
              <a:rPr lang="en-US" sz="4400" dirty="0"/>
              <a:t>The</a:t>
            </a:r>
            <a:r>
              <a:rPr lang="en-US" sz="4400" spc="-25" dirty="0"/>
              <a:t> </a:t>
            </a:r>
            <a:r>
              <a:rPr lang="en-US" sz="4400" dirty="0"/>
              <a:t>e</a:t>
            </a:r>
            <a:r>
              <a:rPr lang="en-US" sz="4400" spc="-10" dirty="0"/>
              <a:t>v</a:t>
            </a:r>
            <a:r>
              <a:rPr lang="en-US" sz="4400" dirty="0"/>
              <a:t>olution</a:t>
            </a:r>
            <a:r>
              <a:rPr lang="en-US" sz="4400" spc="-50" dirty="0"/>
              <a:t> </a:t>
            </a:r>
            <a:r>
              <a:rPr lang="en-US" sz="4400" dirty="0"/>
              <a:t>of</a:t>
            </a:r>
            <a:r>
              <a:rPr lang="en-US" sz="4400" spc="-15" dirty="0"/>
              <a:t> </a:t>
            </a:r>
            <a:r>
              <a:rPr lang="en-US" sz="4400" dirty="0"/>
              <a:t>strat</a:t>
            </a:r>
            <a:r>
              <a:rPr lang="en-US" sz="4400" spc="-15" dirty="0"/>
              <a:t>e</a:t>
            </a:r>
            <a:r>
              <a:rPr lang="en-US" sz="4400" dirty="0"/>
              <a:t>gic</a:t>
            </a:r>
            <a:r>
              <a:rPr lang="en-US" sz="4400" spc="-35" dirty="0"/>
              <a:t> </a:t>
            </a:r>
            <a:r>
              <a:rPr lang="en-US" sz="4400" dirty="0"/>
              <a:t>management and “research based” thinking (Teece 2018)</a:t>
            </a:r>
            <a:endParaRPr lang="fi-FI" dirty="0"/>
          </a:p>
        </p:txBody>
      </p:sp>
      <p:sp>
        <p:nvSpPr>
          <p:cNvPr id="4" name="object 3">
            <a:extLst>
              <a:ext uri="{FF2B5EF4-FFF2-40B4-BE49-F238E27FC236}">
                <a16:creationId xmlns:a16="http://schemas.microsoft.com/office/drawing/2014/main" id="{A8720688-B9C7-4D17-A23E-F0144FC748E6}"/>
              </a:ext>
            </a:extLst>
          </p:cNvPr>
          <p:cNvSpPr/>
          <p:nvPr/>
        </p:nvSpPr>
        <p:spPr>
          <a:xfrm>
            <a:off x="2919727" y="1679442"/>
            <a:ext cx="7145020" cy="4051300"/>
          </a:xfrm>
          <a:custGeom>
            <a:avLst/>
            <a:gdLst/>
            <a:ahLst/>
            <a:cxnLst/>
            <a:rect l="l" t="t" r="r" b="b"/>
            <a:pathLst>
              <a:path w="7145020" h="4051300">
                <a:moveTo>
                  <a:pt x="6071489" y="0"/>
                </a:moveTo>
                <a:lnTo>
                  <a:pt x="6128766" y="508000"/>
                </a:lnTo>
                <a:lnTo>
                  <a:pt x="6063527" y="508000"/>
                </a:lnTo>
                <a:lnTo>
                  <a:pt x="5064404" y="711200"/>
                </a:lnTo>
                <a:lnTo>
                  <a:pt x="5004752" y="736600"/>
                </a:lnTo>
                <a:lnTo>
                  <a:pt x="4653746" y="812800"/>
                </a:lnTo>
                <a:lnTo>
                  <a:pt x="4596396" y="838200"/>
                </a:lnTo>
                <a:lnTo>
                  <a:pt x="4426316" y="876300"/>
                </a:lnTo>
                <a:lnTo>
                  <a:pt x="4370280" y="901700"/>
                </a:lnTo>
                <a:lnTo>
                  <a:pt x="4204144" y="939800"/>
                </a:lnTo>
                <a:lnTo>
                  <a:pt x="4149423" y="965200"/>
                </a:lnTo>
                <a:lnTo>
                  <a:pt x="4040967" y="990600"/>
                </a:lnTo>
                <a:lnTo>
                  <a:pt x="3987232" y="1016000"/>
                </a:lnTo>
                <a:lnTo>
                  <a:pt x="3880748" y="1041400"/>
                </a:lnTo>
                <a:lnTo>
                  <a:pt x="3827998" y="1066800"/>
                </a:lnTo>
                <a:lnTo>
                  <a:pt x="3775578" y="1079500"/>
                </a:lnTo>
                <a:lnTo>
                  <a:pt x="3723486" y="1104900"/>
                </a:lnTo>
                <a:lnTo>
                  <a:pt x="3620289" y="1130300"/>
                </a:lnTo>
                <a:lnTo>
                  <a:pt x="3569183" y="1155700"/>
                </a:lnTo>
                <a:lnTo>
                  <a:pt x="3518406" y="1168400"/>
                </a:lnTo>
                <a:lnTo>
                  <a:pt x="3467958" y="1193800"/>
                </a:lnTo>
                <a:lnTo>
                  <a:pt x="3417838" y="1206500"/>
                </a:lnTo>
                <a:lnTo>
                  <a:pt x="3368047" y="1231900"/>
                </a:lnTo>
                <a:lnTo>
                  <a:pt x="3318585" y="1244600"/>
                </a:lnTo>
                <a:lnTo>
                  <a:pt x="3269452" y="1270000"/>
                </a:lnTo>
                <a:lnTo>
                  <a:pt x="3220647" y="1282700"/>
                </a:lnTo>
                <a:lnTo>
                  <a:pt x="3172171" y="1308100"/>
                </a:lnTo>
                <a:lnTo>
                  <a:pt x="3124023" y="1320800"/>
                </a:lnTo>
                <a:lnTo>
                  <a:pt x="3028714" y="1371600"/>
                </a:lnTo>
                <a:lnTo>
                  <a:pt x="2981553" y="1384300"/>
                </a:lnTo>
                <a:lnTo>
                  <a:pt x="2934720" y="1409700"/>
                </a:lnTo>
                <a:lnTo>
                  <a:pt x="2888216" y="1422400"/>
                </a:lnTo>
                <a:lnTo>
                  <a:pt x="2796193" y="1473200"/>
                </a:lnTo>
                <a:lnTo>
                  <a:pt x="2750675" y="1485900"/>
                </a:lnTo>
                <a:lnTo>
                  <a:pt x="2660625" y="1536700"/>
                </a:lnTo>
                <a:lnTo>
                  <a:pt x="2616093" y="1549400"/>
                </a:lnTo>
                <a:lnTo>
                  <a:pt x="2484469" y="1625600"/>
                </a:lnTo>
                <a:lnTo>
                  <a:pt x="2441252" y="1638300"/>
                </a:lnTo>
                <a:lnTo>
                  <a:pt x="2313572" y="1714500"/>
                </a:lnTo>
                <a:lnTo>
                  <a:pt x="2271669" y="1727200"/>
                </a:lnTo>
                <a:lnTo>
                  <a:pt x="2147934" y="1803400"/>
                </a:lnTo>
                <a:lnTo>
                  <a:pt x="2027156" y="1879600"/>
                </a:lnTo>
                <a:lnTo>
                  <a:pt x="1987554" y="1892300"/>
                </a:lnTo>
                <a:lnTo>
                  <a:pt x="1909337" y="1943100"/>
                </a:lnTo>
                <a:lnTo>
                  <a:pt x="1794476" y="2019300"/>
                </a:lnTo>
                <a:lnTo>
                  <a:pt x="1682572" y="2095500"/>
                </a:lnTo>
                <a:lnTo>
                  <a:pt x="1573628" y="2171700"/>
                </a:lnTo>
                <a:lnTo>
                  <a:pt x="1467641" y="2247900"/>
                </a:lnTo>
                <a:lnTo>
                  <a:pt x="1398626" y="2298700"/>
                </a:lnTo>
                <a:lnTo>
                  <a:pt x="1364612" y="2336800"/>
                </a:lnTo>
                <a:lnTo>
                  <a:pt x="1330926" y="2362200"/>
                </a:lnTo>
                <a:lnTo>
                  <a:pt x="1264541" y="2413000"/>
                </a:lnTo>
                <a:lnTo>
                  <a:pt x="1199471" y="2463800"/>
                </a:lnTo>
                <a:lnTo>
                  <a:pt x="1167429" y="2501900"/>
                </a:lnTo>
                <a:lnTo>
                  <a:pt x="1104331" y="2552700"/>
                </a:lnTo>
                <a:lnTo>
                  <a:pt x="1042547" y="2603500"/>
                </a:lnTo>
                <a:lnTo>
                  <a:pt x="1012149" y="2641600"/>
                </a:lnTo>
                <a:lnTo>
                  <a:pt x="982078" y="2667000"/>
                </a:lnTo>
                <a:lnTo>
                  <a:pt x="922924" y="2717800"/>
                </a:lnTo>
                <a:lnTo>
                  <a:pt x="893840" y="2755900"/>
                </a:lnTo>
                <a:lnTo>
                  <a:pt x="865085" y="2781300"/>
                </a:lnTo>
                <a:lnTo>
                  <a:pt x="836658" y="2806700"/>
                </a:lnTo>
                <a:lnTo>
                  <a:pt x="808561" y="2844800"/>
                </a:lnTo>
                <a:lnTo>
                  <a:pt x="780791" y="2870200"/>
                </a:lnTo>
                <a:lnTo>
                  <a:pt x="753351" y="2908300"/>
                </a:lnTo>
                <a:lnTo>
                  <a:pt x="726239" y="2933700"/>
                </a:lnTo>
                <a:lnTo>
                  <a:pt x="699456" y="2959100"/>
                </a:lnTo>
                <a:lnTo>
                  <a:pt x="673001" y="2997200"/>
                </a:lnTo>
                <a:lnTo>
                  <a:pt x="646875" y="3022600"/>
                </a:lnTo>
                <a:lnTo>
                  <a:pt x="621078" y="3060700"/>
                </a:lnTo>
                <a:lnTo>
                  <a:pt x="595609" y="3086100"/>
                </a:lnTo>
                <a:lnTo>
                  <a:pt x="570470" y="3111500"/>
                </a:lnTo>
                <a:lnTo>
                  <a:pt x="545659" y="3149600"/>
                </a:lnTo>
                <a:lnTo>
                  <a:pt x="521176" y="3175000"/>
                </a:lnTo>
                <a:lnTo>
                  <a:pt x="497022" y="3213100"/>
                </a:lnTo>
                <a:lnTo>
                  <a:pt x="473197" y="3238500"/>
                </a:lnTo>
                <a:lnTo>
                  <a:pt x="449701" y="3276600"/>
                </a:lnTo>
                <a:lnTo>
                  <a:pt x="426533" y="3302000"/>
                </a:lnTo>
                <a:lnTo>
                  <a:pt x="403694" y="3340100"/>
                </a:lnTo>
                <a:lnTo>
                  <a:pt x="381184" y="3378200"/>
                </a:lnTo>
                <a:lnTo>
                  <a:pt x="359002" y="3403600"/>
                </a:lnTo>
                <a:lnTo>
                  <a:pt x="337149" y="3441700"/>
                </a:lnTo>
                <a:lnTo>
                  <a:pt x="315625" y="3467100"/>
                </a:lnTo>
                <a:lnTo>
                  <a:pt x="294429" y="3505200"/>
                </a:lnTo>
                <a:lnTo>
                  <a:pt x="273562" y="3543300"/>
                </a:lnTo>
                <a:lnTo>
                  <a:pt x="253024" y="3568700"/>
                </a:lnTo>
                <a:lnTo>
                  <a:pt x="232814" y="3606800"/>
                </a:lnTo>
                <a:lnTo>
                  <a:pt x="212933" y="3644900"/>
                </a:lnTo>
                <a:lnTo>
                  <a:pt x="193381" y="3670300"/>
                </a:lnTo>
                <a:lnTo>
                  <a:pt x="174157" y="3708400"/>
                </a:lnTo>
                <a:lnTo>
                  <a:pt x="155263" y="3746500"/>
                </a:lnTo>
                <a:lnTo>
                  <a:pt x="136696" y="3771900"/>
                </a:lnTo>
                <a:lnTo>
                  <a:pt x="118459" y="3810000"/>
                </a:lnTo>
                <a:lnTo>
                  <a:pt x="100550" y="3848100"/>
                </a:lnTo>
                <a:lnTo>
                  <a:pt x="82970" y="3886200"/>
                </a:lnTo>
                <a:lnTo>
                  <a:pt x="65719" y="3911600"/>
                </a:lnTo>
                <a:lnTo>
                  <a:pt x="48796" y="3949700"/>
                </a:lnTo>
                <a:lnTo>
                  <a:pt x="32202" y="3987800"/>
                </a:lnTo>
                <a:lnTo>
                  <a:pt x="15936" y="4025900"/>
                </a:lnTo>
                <a:lnTo>
                  <a:pt x="0" y="4051300"/>
                </a:lnTo>
                <a:lnTo>
                  <a:pt x="25652" y="4025900"/>
                </a:lnTo>
                <a:lnTo>
                  <a:pt x="51577" y="4000500"/>
                </a:lnTo>
                <a:lnTo>
                  <a:pt x="77774" y="3962400"/>
                </a:lnTo>
                <a:lnTo>
                  <a:pt x="104244" y="3937000"/>
                </a:lnTo>
                <a:lnTo>
                  <a:pt x="130987" y="3898900"/>
                </a:lnTo>
                <a:lnTo>
                  <a:pt x="185289" y="3848100"/>
                </a:lnTo>
                <a:lnTo>
                  <a:pt x="212849" y="3810000"/>
                </a:lnTo>
                <a:lnTo>
                  <a:pt x="240682" y="3784600"/>
                </a:lnTo>
                <a:lnTo>
                  <a:pt x="268787" y="3746500"/>
                </a:lnTo>
                <a:lnTo>
                  <a:pt x="325815" y="3695700"/>
                </a:lnTo>
                <a:lnTo>
                  <a:pt x="354738" y="3670300"/>
                </a:lnTo>
                <a:lnTo>
                  <a:pt x="383933" y="3632200"/>
                </a:lnTo>
                <a:lnTo>
                  <a:pt x="443142" y="3581400"/>
                </a:lnTo>
                <a:lnTo>
                  <a:pt x="473154" y="3556000"/>
                </a:lnTo>
                <a:lnTo>
                  <a:pt x="503440" y="3517900"/>
                </a:lnTo>
                <a:lnTo>
                  <a:pt x="564828" y="3467100"/>
                </a:lnTo>
                <a:lnTo>
                  <a:pt x="627307" y="3416300"/>
                </a:lnTo>
                <a:lnTo>
                  <a:pt x="658955" y="3390900"/>
                </a:lnTo>
                <a:lnTo>
                  <a:pt x="690876" y="3352800"/>
                </a:lnTo>
                <a:lnTo>
                  <a:pt x="788273" y="3276600"/>
                </a:lnTo>
                <a:lnTo>
                  <a:pt x="888123" y="3200400"/>
                </a:lnTo>
                <a:lnTo>
                  <a:pt x="990426" y="3124200"/>
                </a:lnTo>
                <a:lnTo>
                  <a:pt x="1095182" y="3048000"/>
                </a:lnTo>
                <a:lnTo>
                  <a:pt x="1202391" y="2971800"/>
                </a:lnTo>
                <a:lnTo>
                  <a:pt x="1238672" y="2946400"/>
                </a:lnTo>
                <a:lnTo>
                  <a:pt x="1275226" y="2933700"/>
                </a:lnTo>
                <a:lnTo>
                  <a:pt x="1424167" y="2832100"/>
                </a:lnTo>
                <a:lnTo>
                  <a:pt x="1462084" y="2806700"/>
                </a:lnTo>
                <a:lnTo>
                  <a:pt x="1500273" y="2794000"/>
                </a:lnTo>
                <a:lnTo>
                  <a:pt x="1616476" y="2717800"/>
                </a:lnTo>
                <a:lnTo>
                  <a:pt x="1655755" y="2705100"/>
                </a:lnTo>
                <a:lnTo>
                  <a:pt x="1735131" y="2654300"/>
                </a:lnTo>
                <a:lnTo>
                  <a:pt x="1775228" y="2641600"/>
                </a:lnTo>
                <a:lnTo>
                  <a:pt x="1856240" y="2590800"/>
                </a:lnTo>
                <a:lnTo>
                  <a:pt x="1897154" y="2578100"/>
                </a:lnTo>
                <a:lnTo>
                  <a:pt x="1979801" y="2527300"/>
                </a:lnTo>
                <a:lnTo>
                  <a:pt x="2021533" y="2514600"/>
                </a:lnTo>
                <a:lnTo>
                  <a:pt x="2063538" y="2489200"/>
                </a:lnTo>
                <a:lnTo>
                  <a:pt x="2105815" y="2476500"/>
                </a:lnTo>
                <a:lnTo>
                  <a:pt x="2148365" y="2451100"/>
                </a:lnTo>
                <a:lnTo>
                  <a:pt x="2191188" y="2438400"/>
                </a:lnTo>
                <a:lnTo>
                  <a:pt x="2234283" y="2413000"/>
                </a:lnTo>
                <a:lnTo>
                  <a:pt x="2277650" y="2400300"/>
                </a:lnTo>
                <a:lnTo>
                  <a:pt x="2321290" y="2374900"/>
                </a:lnTo>
                <a:lnTo>
                  <a:pt x="2365203" y="2362200"/>
                </a:lnTo>
                <a:lnTo>
                  <a:pt x="2409388" y="2336800"/>
                </a:lnTo>
                <a:lnTo>
                  <a:pt x="2453846" y="2324100"/>
                </a:lnTo>
                <a:lnTo>
                  <a:pt x="2498576" y="2298700"/>
                </a:lnTo>
                <a:lnTo>
                  <a:pt x="2588854" y="2273300"/>
                </a:lnTo>
                <a:lnTo>
                  <a:pt x="2634402" y="2247900"/>
                </a:lnTo>
                <a:lnTo>
                  <a:pt x="2726316" y="2222500"/>
                </a:lnTo>
                <a:lnTo>
                  <a:pt x="2772681" y="2197100"/>
                </a:lnTo>
                <a:lnTo>
                  <a:pt x="2866230" y="2171700"/>
                </a:lnTo>
                <a:lnTo>
                  <a:pt x="2913414" y="2146300"/>
                </a:lnTo>
                <a:lnTo>
                  <a:pt x="3056599" y="2108200"/>
                </a:lnTo>
                <a:lnTo>
                  <a:pt x="3104872" y="2082800"/>
                </a:lnTo>
                <a:lnTo>
                  <a:pt x="3300692" y="2032000"/>
                </a:lnTo>
                <a:lnTo>
                  <a:pt x="3350328" y="2006600"/>
                </a:lnTo>
                <a:lnTo>
                  <a:pt x="4181576" y="1803400"/>
                </a:lnTo>
                <a:lnTo>
                  <a:pt x="4345203" y="1765300"/>
                </a:lnTo>
                <a:lnTo>
                  <a:pt x="4400290" y="1765300"/>
                </a:lnTo>
                <a:lnTo>
                  <a:pt x="4623365" y="1714500"/>
                </a:lnTo>
                <a:lnTo>
                  <a:pt x="4679816" y="1714500"/>
                </a:lnTo>
                <a:lnTo>
                  <a:pt x="4850802" y="1676400"/>
                </a:lnTo>
                <a:lnTo>
                  <a:pt x="4908342" y="1676400"/>
                </a:lnTo>
                <a:lnTo>
                  <a:pt x="5082599" y="1638300"/>
                </a:lnTo>
                <a:lnTo>
                  <a:pt x="5141230" y="1638300"/>
                </a:lnTo>
                <a:lnTo>
                  <a:pt x="5200133" y="1625600"/>
                </a:lnTo>
                <a:lnTo>
                  <a:pt x="5259309" y="1625600"/>
                </a:lnTo>
                <a:lnTo>
                  <a:pt x="5378479" y="1600200"/>
                </a:lnTo>
                <a:lnTo>
                  <a:pt x="5438472" y="1600200"/>
                </a:lnTo>
                <a:lnTo>
                  <a:pt x="5498738" y="1587500"/>
                </a:lnTo>
                <a:lnTo>
                  <a:pt x="5559277" y="1587500"/>
                </a:lnTo>
                <a:lnTo>
                  <a:pt x="5620088" y="1574800"/>
                </a:lnTo>
                <a:lnTo>
                  <a:pt x="5681172" y="1574800"/>
                </a:lnTo>
                <a:lnTo>
                  <a:pt x="5742529" y="1562100"/>
                </a:lnTo>
                <a:lnTo>
                  <a:pt x="5804158" y="1562100"/>
                </a:lnTo>
                <a:lnTo>
                  <a:pt x="5866059" y="1549400"/>
                </a:lnTo>
                <a:lnTo>
                  <a:pt x="5928233" y="1549400"/>
                </a:lnTo>
                <a:lnTo>
                  <a:pt x="5990680" y="1536700"/>
                </a:lnTo>
                <a:lnTo>
                  <a:pt x="6053399" y="1536700"/>
                </a:lnTo>
                <a:lnTo>
                  <a:pt x="6116391" y="1524000"/>
                </a:lnTo>
                <a:lnTo>
                  <a:pt x="6652154" y="1524000"/>
                </a:lnTo>
                <a:lnTo>
                  <a:pt x="7144511" y="812800"/>
                </a:lnTo>
                <a:lnTo>
                  <a:pt x="6071489" y="0"/>
                </a:lnTo>
                <a:close/>
              </a:path>
              <a:path w="7145020" h="4051300">
                <a:moveTo>
                  <a:pt x="6652154" y="1524000"/>
                </a:moveTo>
                <a:lnTo>
                  <a:pt x="6243193" y="1524000"/>
                </a:lnTo>
                <a:lnTo>
                  <a:pt x="6300470" y="2032000"/>
                </a:lnTo>
                <a:lnTo>
                  <a:pt x="6652154" y="1524000"/>
                </a:lnTo>
                <a:close/>
              </a:path>
            </a:pathLst>
          </a:custGeom>
          <a:solidFill>
            <a:srgbClr val="CCE7F6"/>
          </a:solidFill>
        </p:spPr>
        <p:txBody>
          <a:bodyPr wrap="square" lIns="0" tIns="0" rIns="0" bIns="0" rtlCol="0"/>
          <a:lstStyle/>
          <a:p>
            <a:endParaRPr/>
          </a:p>
        </p:txBody>
      </p:sp>
      <p:sp>
        <p:nvSpPr>
          <p:cNvPr id="5" name="object 4">
            <a:extLst>
              <a:ext uri="{FF2B5EF4-FFF2-40B4-BE49-F238E27FC236}">
                <a16:creationId xmlns:a16="http://schemas.microsoft.com/office/drawing/2014/main" id="{E5F89824-4A30-440E-BA13-2FDC94E93D71}"/>
              </a:ext>
            </a:extLst>
          </p:cNvPr>
          <p:cNvSpPr/>
          <p:nvPr/>
        </p:nvSpPr>
        <p:spPr>
          <a:xfrm>
            <a:off x="3954399" y="4273871"/>
            <a:ext cx="225359" cy="298779"/>
          </a:xfrm>
          <a:custGeom>
            <a:avLst/>
            <a:gdLst/>
            <a:ahLst/>
            <a:cxnLst/>
            <a:rect l="l" t="t" r="r" b="b"/>
            <a:pathLst>
              <a:path w="169544" h="169545">
                <a:moveTo>
                  <a:pt x="84581" y="0"/>
                </a:moveTo>
                <a:lnTo>
                  <a:pt x="51649" y="6643"/>
                </a:lnTo>
                <a:lnTo>
                  <a:pt x="24764" y="24765"/>
                </a:lnTo>
                <a:lnTo>
                  <a:pt x="6643" y="51649"/>
                </a:lnTo>
                <a:lnTo>
                  <a:pt x="0" y="84582"/>
                </a:lnTo>
                <a:lnTo>
                  <a:pt x="6643" y="117514"/>
                </a:lnTo>
                <a:lnTo>
                  <a:pt x="24764" y="144399"/>
                </a:lnTo>
                <a:lnTo>
                  <a:pt x="51649" y="162520"/>
                </a:lnTo>
                <a:lnTo>
                  <a:pt x="84581" y="169164"/>
                </a:lnTo>
                <a:lnTo>
                  <a:pt x="117514" y="162520"/>
                </a:lnTo>
                <a:lnTo>
                  <a:pt x="144399" y="144399"/>
                </a:lnTo>
                <a:lnTo>
                  <a:pt x="162520" y="117514"/>
                </a:lnTo>
                <a:lnTo>
                  <a:pt x="169163" y="84582"/>
                </a:lnTo>
                <a:lnTo>
                  <a:pt x="162520" y="51649"/>
                </a:lnTo>
                <a:lnTo>
                  <a:pt x="144399" y="24765"/>
                </a:lnTo>
                <a:lnTo>
                  <a:pt x="117514" y="6643"/>
                </a:lnTo>
                <a:lnTo>
                  <a:pt x="84581" y="0"/>
                </a:lnTo>
                <a:close/>
              </a:path>
            </a:pathLst>
          </a:custGeom>
          <a:solidFill>
            <a:srgbClr val="1EBBE8"/>
          </a:solidFill>
        </p:spPr>
        <p:txBody>
          <a:bodyPr wrap="square" lIns="0" tIns="0" rIns="0" bIns="0" rtlCol="0"/>
          <a:lstStyle/>
          <a:p>
            <a:endParaRPr/>
          </a:p>
        </p:txBody>
      </p:sp>
      <p:sp>
        <p:nvSpPr>
          <p:cNvPr id="7" name="object 6">
            <a:extLst>
              <a:ext uri="{FF2B5EF4-FFF2-40B4-BE49-F238E27FC236}">
                <a16:creationId xmlns:a16="http://schemas.microsoft.com/office/drawing/2014/main" id="{4A53AEBA-FFC0-4677-B112-023EACD74B7E}"/>
              </a:ext>
            </a:extLst>
          </p:cNvPr>
          <p:cNvSpPr txBox="1"/>
          <p:nvPr/>
        </p:nvSpPr>
        <p:spPr>
          <a:xfrm>
            <a:off x="4298632" y="4037879"/>
            <a:ext cx="1539240" cy="1876796"/>
          </a:xfrm>
          <a:prstGeom prst="rect">
            <a:avLst/>
          </a:prstGeom>
        </p:spPr>
        <p:txBody>
          <a:bodyPr vert="horz" wrap="square" lIns="0" tIns="0" rIns="0" bIns="0" rtlCol="0">
            <a:spAutoFit/>
          </a:bodyPr>
          <a:lstStyle/>
          <a:p>
            <a:pPr marL="12700">
              <a:lnSpc>
                <a:spcPts val="2770"/>
              </a:lnSpc>
            </a:pPr>
            <a:r>
              <a:rPr sz="2400" b="1" dirty="0">
                <a:solidFill>
                  <a:srgbClr val="1A2944"/>
                </a:solidFill>
                <a:cs typeface="Arial"/>
              </a:rPr>
              <a:t>5 Forces</a:t>
            </a:r>
            <a:endParaRPr sz="2400" dirty="0">
              <a:cs typeface="Arial"/>
            </a:endParaRPr>
          </a:p>
          <a:p>
            <a:pPr marL="12700" marR="212090">
              <a:lnSpc>
                <a:spcPts val="1450"/>
              </a:lnSpc>
              <a:spcBef>
                <a:spcPts val="125"/>
              </a:spcBef>
              <a:buChar char="-"/>
              <a:tabLst>
                <a:tab pos="121285" algn="l"/>
              </a:tabLst>
            </a:pPr>
            <a:r>
              <a:rPr sz="1400" dirty="0">
                <a:solidFill>
                  <a:srgbClr val="1A2944"/>
                </a:solidFill>
                <a:cs typeface="Arial"/>
              </a:rPr>
              <a:t>industry attracti</a:t>
            </a:r>
            <a:r>
              <a:rPr sz="1400" spc="-20" dirty="0">
                <a:solidFill>
                  <a:srgbClr val="1A2944"/>
                </a:solidFill>
                <a:cs typeface="Arial"/>
              </a:rPr>
              <a:t>v</a:t>
            </a:r>
            <a:r>
              <a:rPr sz="1400" dirty="0">
                <a:solidFill>
                  <a:srgbClr val="1A2944"/>
                </a:solidFill>
                <a:cs typeface="Arial"/>
              </a:rPr>
              <a:t>eness</a:t>
            </a:r>
            <a:r>
              <a:rPr sz="1400" spc="-35" dirty="0">
                <a:solidFill>
                  <a:srgbClr val="1A2944"/>
                </a:solidFill>
                <a:cs typeface="Arial"/>
              </a:rPr>
              <a:t> </a:t>
            </a:r>
            <a:r>
              <a:rPr sz="1400" dirty="0">
                <a:solidFill>
                  <a:srgbClr val="1A2944"/>
                </a:solidFill>
                <a:cs typeface="Arial"/>
              </a:rPr>
              <a:t>is the</a:t>
            </a:r>
            <a:r>
              <a:rPr sz="1400" spc="-10" dirty="0">
                <a:solidFill>
                  <a:srgbClr val="1A2944"/>
                </a:solidFill>
                <a:cs typeface="Arial"/>
              </a:rPr>
              <a:t> </a:t>
            </a:r>
            <a:r>
              <a:rPr sz="1400" dirty="0">
                <a:solidFill>
                  <a:srgbClr val="1A2944"/>
                </a:solidFill>
                <a:cs typeface="Arial"/>
              </a:rPr>
              <a:t>central</a:t>
            </a:r>
            <a:r>
              <a:rPr sz="1400" spc="-35" dirty="0">
                <a:solidFill>
                  <a:srgbClr val="1A2944"/>
                </a:solidFill>
                <a:cs typeface="Arial"/>
              </a:rPr>
              <a:t> </a:t>
            </a:r>
            <a:r>
              <a:rPr sz="1400" dirty="0">
                <a:solidFill>
                  <a:srgbClr val="1A2944"/>
                </a:solidFill>
                <a:cs typeface="Arial"/>
              </a:rPr>
              <a:t>focus</a:t>
            </a:r>
            <a:endParaRPr sz="1400" dirty="0">
              <a:cs typeface="Arial"/>
            </a:endParaRPr>
          </a:p>
          <a:p>
            <a:pPr marL="120650" indent="-107950">
              <a:lnSpc>
                <a:spcPts val="1320"/>
              </a:lnSpc>
              <a:buFont typeface="Arial"/>
              <a:buChar char="-"/>
              <a:tabLst>
                <a:tab pos="121285" algn="l"/>
              </a:tabLst>
            </a:pPr>
            <a:r>
              <a:rPr sz="1400" i="1" dirty="0">
                <a:solidFill>
                  <a:srgbClr val="1A2944"/>
                </a:solidFill>
                <a:cs typeface="Arial"/>
              </a:rPr>
              <a:t>external</a:t>
            </a:r>
            <a:r>
              <a:rPr sz="1400" i="1" spc="-20" dirty="0">
                <a:solidFill>
                  <a:srgbClr val="1A2944"/>
                </a:solidFill>
                <a:cs typeface="Arial"/>
              </a:rPr>
              <a:t> </a:t>
            </a:r>
            <a:r>
              <a:rPr sz="1400" dirty="0">
                <a:solidFill>
                  <a:srgbClr val="1A2944"/>
                </a:solidFill>
                <a:cs typeface="Arial"/>
              </a:rPr>
              <a:t>forces</a:t>
            </a:r>
            <a:endParaRPr sz="1400" dirty="0">
              <a:cs typeface="Arial"/>
            </a:endParaRPr>
          </a:p>
          <a:p>
            <a:pPr marL="12700">
              <a:lnSpc>
                <a:spcPts val="1450"/>
              </a:lnSpc>
            </a:pPr>
            <a:r>
              <a:rPr sz="1400" dirty="0">
                <a:solidFill>
                  <a:srgbClr val="1A2944"/>
                </a:solidFill>
                <a:cs typeface="Arial"/>
              </a:rPr>
              <a:t>do</a:t>
            </a:r>
            <a:r>
              <a:rPr sz="1400" spc="-10" dirty="0">
                <a:solidFill>
                  <a:srgbClr val="1A2944"/>
                </a:solidFill>
                <a:cs typeface="Arial"/>
              </a:rPr>
              <a:t>m</a:t>
            </a:r>
            <a:r>
              <a:rPr sz="1400" dirty="0">
                <a:solidFill>
                  <a:srgbClr val="1A2944"/>
                </a:solidFill>
                <a:cs typeface="Arial"/>
              </a:rPr>
              <a:t>inate</a:t>
            </a:r>
            <a:endParaRPr sz="1400" dirty="0">
              <a:cs typeface="Arial"/>
            </a:endParaRPr>
          </a:p>
          <a:p>
            <a:pPr marL="12700" marR="5080">
              <a:lnSpc>
                <a:spcPct val="86100"/>
              </a:lnSpc>
              <a:spcBef>
                <a:spcPts val="120"/>
              </a:spcBef>
              <a:buChar char="-"/>
              <a:tabLst>
                <a:tab pos="121285" algn="l"/>
              </a:tabLst>
            </a:pPr>
            <a:r>
              <a:rPr sz="1400" dirty="0">
                <a:solidFill>
                  <a:srgbClr val="1A2944"/>
                </a:solidFill>
                <a:cs typeface="Arial"/>
              </a:rPr>
              <a:t>fate</a:t>
            </a:r>
            <a:r>
              <a:rPr sz="1400" spc="-20" dirty="0">
                <a:solidFill>
                  <a:srgbClr val="1A2944"/>
                </a:solidFill>
                <a:cs typeface="Arial"/>
              </a:rPr>
              <a:t> </a:t>
            </a:r>
            <a:r>
              <a:rPr sz="1400" dirty="0">
                <a:solidFill>
                  <a:srgbClr val="1A2944"/>
                </a:solidFill>
                <a:cs typeface="Arial"/>
              </a:rPr>
              <a:t>= </a:t>
            </a:r>
            <a:r>
              <a:rPr sz="1400" spc="5" dirty="0">
                <a:solidFill>
                  <a:srgbClr val="1A2944"/>
                </a:solidFill>
                <a:cs typeface="Arial"/>
              </a:rPr>
              <a:t>s</a:t>
            </a:r>
            <a:r>
              <a:rPr sz="1400" dirty="0">
                <a:solidFill>
                  <a:srgbClr val="1A2944"/>
                </a:solidFill>
                <a:cs typeface="Arial"/>
              </a:rPr>
              <a:t>tatic, purely</a:t>
            </a:r>
            <a:r>
              <a:rPr sz="1400" spc="-15" dirty="0">
                <a:solidFill>
                  <a:srgbClr val="1A2944"/>
                </a:solidFill>
                <a:cs typeface="Arial"/>
              </a:rPr>
              <a:t> </a:t>
            </a:r>
            <a:r>
              <a:rPr sz="1400" dirty="0">
                <a:solidFill>
                  <a:srgbClr val="1A2944"/>
                </a:solidFill>
                <a:cs typeface="Arial"/>
              </a:rPr>
              <a:t>co</a:t>
            </a:r>
            <a:r>
              <a:rPr sz="1400" spc="-10" dirty="0">
                <a:solidFill>
                  <a:srgbClr val="1A2944"/>
                </a:solidFill>
                <a:cs typeface="Arial"/>
              </a:rPr>
              <a:t>m</a:t>
            </a:r>
            <a:r>
              <a:rPr sz="1400" dirty="0">
                <a:solidFill>
                  <a:srgbClr val="1A2944"/>
                </a:solidFill>
                <a:cs typeface="Arial"/>
              </a:rPr>
              <a:t>petiti</a:t>
            </a:r>
            <a:r>
              <a:rPr sz="1400" spc="-20" dirty="0">
                <a:solidFill>
                  <a:srgbClr val="1A2944"/>
                </a:solidFill>
                <a:cs typeface="Arial"/>
              </a:rPr>
              <a:t>v</a:t>
            </a:r>
            <a:r>
              <a:rPr sz="1400" dirty="0">
                <a:solidFill>
                  <a:srgbClr val="1A2944"/>
                </a:solidFill>
                <a:cs typeface="Arial"/>
              </a:rPr>
              <a:t>e </a:t>
            </a:r>
            <a:r>
              <a:rPr sz="1400" spc="-10" dirty="0">
                <a:solidFill>
                  <a:srgbClr val="1A2944"/>
                </a:solidFill>
                <a:cs typeface="Arial"/>
              </a:rPr>
              <a:t>m</a:t>
            </a:r>
            <a:r>
              <a:rPr sz="1400" dirty="0">
                <a:solidFill>
                  <a:srgbClr val="1A2944"/>
                </a:solidFill>
                <a:cs typeface="Arial"/>
              </a:rPr>
              <a:t>arkets</a:t>
            </a:r>
            <a:r>
              <a:rPr sz="1400" spc="-30" dirty="0">
                <a:solidFill>
                  <a:srgbClr val="1A2944"/>
                </a:solidFill>
                <a:cs typeface="Arial"/>
              </a:rPr>
              <a:t> </a:t>
            </a:r>
            <a:r>
              <a:rPr sz="1400" dirty="0">
                <a:solidFill>
                  <a:srgbClr val="1A2944"/>
                </a:solidFill>
                <a:cs typeface="Arial"/>
              </a:rPr>
              <a:t>(low profit)</a:t>
            </a:r>
            <a:endParaRPr sz="1400" dirty="0">
              <a:cs typeface="Arial"/>
            </a:endParaRPr>
          </a:p>
        </p:txBody>
      </p:sp>
      <p:sp>
        <p:nvSpPr>
          <p:cNvPr id="8" name="object 7">
            <a:extLst>
              <a:ext uri="{FF2B5EF4-FFF2-40B4-BE49-F238E27FC236}">
                <a16:creationId xmlns:a16="http://schemas.microsoft.com/office/drawing/2014/main" id="{A1EB30D9-60C8-40F0-BFDB-D056541C84EF}"/>
              </a:ext>
            </a:extLst>
          </p:cNvPr>
          <p:cNvSpPr/>
          <p:nvPr/>
        </p:nvSpPr>
        <p:spPr>
          <a:xfrm>
            <a:off x="5719951" y="3313654"/>
            <a:ext cx="306705" cy="306705"/>
          </a:xfrm>
          <a:custGeom>
            <a:avLst/>
            <a:gdLst/>
            <a:ahLst/>
            <a:cxnLst/>
            <a:rect l="l" t="t" r="r" b="b"/>
            <a:pathLst>
              <a:path w="306704" h="306704">
                <a:moveTo>
                  <a:pt x="153162" y="0"/>
                </a:moveTo>
                <a:lnTo>
                  <a:pt x="104753" y="7808"/>
                </a:lnTo>
                <a:lnTo>
                  <a:pt x="62709" y="29553"/>
                </a:lnTo>
                <a:lnTo>
                  <a:pt x="29553" y="62709"/>
                </a:lnTo>
                <a:lnTo>
                  <a:pt x="7808" y="104753"/>
                </a:lnTo>
                <a:lnTo>
                  <a:pt x="0" y="153162"/>
                </a:lnTo>
                <a:lnTo>
                  <a:pt x="7808" y="201570"/>
                </a:lnTo>
                <a:lnTo>
                  <a:pt x="29553" y="243614"/>
                </a:lnTo>
                <a:lnTo>
                  <a:pt x="62709" y="276770"/>
                </a:lnTo>
                <a:lnTo>
                  <a:pt x="104753" y="298515"/>
                </a:lnTo>
                <a:lnTo>
                  <a:pt x="153162" y="306324"/>
                </a:lnTo>
                <a:lnTo>
                  <a:pt x="201570" y="298515"/>
                </a:lnTo>
                <a:lnTo>
                  <a:pt x="243614" y="276770"/>
                </a:lnTo>
                <a:lnTo>
                  <a:pt x="276770" y="243614"/>
                </a:lnTo>
                <a:lnTo>
                  <a:pt x="298515" y="201570"/>
                </a:lnTo>
                <a:lnTo>
                  <a:pt x="306324" y="153162"/>
                </a:lnTo>
                <a:lnTo>
                  <a:pt x="298515" y="104753"/>
                </a:lnTo>
                <a:lnTo>
                  <a:pt x="276770" y="62709"/>
                </a:lnTo>
                <a:lnTo>
                  <a:pt x="243614" y="29553"/>
                </a:lnTo>
                <a:lnTo>
                  <a:pt x="201570" y="7808"/>
                </a:lnTo>
                <a:lnTo>
                  <a:pt x="153162" y="0"/>
                </a:lnTo>
                <a:close/>
              </a:path>
            </a:pathLst>
          </a:custGeom>
          <a:solidFill>
            <a:srgbClr val="1EBBE8"/>
          </a:solidFill>
        </p:spPr>
        <p:txBody>
          <a:bodyPr wrap="square" lIns="0" tIns="0" rIns="0" bIns="0" rtlCol="0"/>
          <a:lstStyle/>
          <a:p>
            <a:endParaRPr/>
          </a:p>
        </p:txBody>
      </p:sp>
      <p:sp>
        <p:nvSpPr>
          <p:cNvPr id="10" name="object 9">
            <a:extLst>
              <a:ext uri="{FF2B5EF4-FFF2-40B4-BE49-F238E27FC236}">
                <a16:creationId xmlns:a16="http://schemas.microsoft.com/office/drawing/2014/main" id="{83CE31BA-83C6-4383-9412-4C4CC91A3F43}"/>
              </a:ext>
            </a:extLst>
          </p:cNvPr>
          <p:cNvSpPr txBox="1"/>
          <p:nvPr/>
        </p:nvSpPr>
        <p:spPr>
          <a:xfrm>
            <a:off x="6182105" y="3212410"/>
            <a:ext cx="1903876" cy="2969403"/>
          </a:xfrm>
          <a:prstGeom prst="rect">
            <a:avLst/>
          </a:prstGeom>
        </p:spPr>
        <p:txBody>
          <a:bodyPr vert="horz" wrap="square" lIns="0" tIns="0" rIns="0" bIns="0" rtlCol="0">
            <a:spAutoFit/>
          </a:bodyPr>
          <a:lstStyle/>
          <a:p>
            <a:pPr marL="12700">
              <a:lnSpc>
                <a:spcPts val="2995"/>
              </a:lnSpc>
            </a:pPr>
            <a:r>
              <a:rPr sz="2600" b="1" dirty="0">
                <a:solidFill>
                  <a:srgbClr val="1A2944"/>
                </a:solidFill>
                <a:cs typeface="Arial"/>
              </a:rPr>
              <a:t>RBV</a:t>
            </a:r>
            <a:endParaRPr sz="2600" dirty="0">
              <a:cs typeface="Arial"/>
            </a:endParaRPr>
          </a:p>
          <a:p>
            <a:pPr marL="12700" marR="173355">
              <a:lnSpc>
                <a:spcPct val="86300"/>
              </a:lnSpc>
              <a:spcBef>
                <a:spcPts val="140"/>
              </a:spcBef>
              <a:buChar char="-"/>
              <a:tabLst>
                <a:tab pos="136525" algn="l"/>
              </a:tabLst>
            </a:pPr>
            <a:r>
              <a:rPr sz="1600" spc="-5" dirty="0">
                <a:solidFill>
                  <a:srgbClr val="1A2944"/>
                </a:solidFill>
                <a:cs typeface="Arial"/>
              </a:rPr>
              <a:t>VRIN</a:t>
            </a:r>
            <a:r>
              <a:rPr sz="1600" spc="5" dirty="0">
                <a:solidFill>
                  <a:srgbClr val="1A2944"/>
                </a:solidFill>
                <a:cs typeface="Arial"/>
              </a:rPr>
              <a:t> </a:t>
            </a:r>
            <a:r>
              <a:rPr lang="fi-FI" sz="1600" spc="5" dirty="0">
                <a:solidFill>
                  <a:srgbClr val="1A2944"/>
                </a:solidFill>
                <a:cs typeface="Arial"/>
              </a:rPr>
              <a:t>(</a:t>
            </a:r>
            <a:r>
              <a:rPr lang="fi-FI" sz="1600" spc="5" dirty="0" err="1">
                <a:solidFill>
                  <a:srgbClr val="1A2944"/>
                </a:solidFill>
                <a:cs typeface="Arial"/>
              </a:rPr>
              <a:t>Valuable</a:t>
            </a:r>
            <a:r>
              <a:rPr lang="fi-FI" sz="1600" spc="5" dirty="0">
                <a:solidFill>
                  <a:srgbClr val="1A2944"/>
                </a:solidFill>
                <a:cs typeface="Arial"/>
              </a:rPr>
              <a:t>, </a:t>
            </a:r>
            <a:r>
              <a:rPr lang="fi-FI" sz="1600" spc="5" dirty="0" err="1">
                <a:solidFill>
                  <a:srgbClr val="1A2944"/>
                </a:solidFill>
                <a:cs typeface="Arial"/>
              </a:rPr>
              <a:t>Rare</a:t>
            </a:r>
            <a:r>
              <a:rPr lang="fi-FI" sz="1600" spc="5" dirty="0">
                <a:solidFill>
                  <a:srgbClr val="1A2944"/>
                </a:solidFill>
                <a:cs typeface="Arial"/>
              </a:rPr>
              <a:t>, </a:t>
            </a:r>
            <a:r>
              <a:rPr lang="fi-FI" sz="1600" spc="5" dirty="0" err="1">
                <a:solidFill>
                  <a:srgbClr val="1A2944"/>
                </a:solidFill>
                <a:cs typeface="Arial"/>
              </a:rPr>
              <a:t>Inimitable</a:t>
            </a:r>
            <a:r>
              <a:rPr lang="fi-FI" sz="1600" spc="5" dirty="0">
                <a:solidFill>
                  <a:srgbClr val="1A2944"/>
                </a:solidFill>
                <a:cs typeface="Arial"/>
              </a:rPr>
              <a:t> and Non-</a:t>
            </a:r>
            <a:r>
              <a:rPr lang="fi-FI" sz="1600" spc="5" dirty="0" err="1">
                <a:solidFill>
                  <a:srgbClr val="1A2944"/>
                </a:solidFill>
                <a:cs typeface="Arial"/>
              </a:rPr>
              <a:t>Substituable</a:t>
            </a:r>
            <a:r>
              <a:rPr lang="fi-FI" sz="1600" spc="5" dirty="0">
                <a:solidFill>
                  <a:srgbClr val="1A2944"/>
                </a:solidFill>
                <a:cs typeface="Arial"/>
              </a:rPr>
              <a:t>) </a:t>
            </a:r>
            <a:r>
              <a:rPr sz="1600" spc="-5" dirty="0">
                <a:solidFill>
                  <a:srgbClr val="1A2944"/>
                </a:solidFill>
                <a:cs typeface="Arial"/>
              </a:rPr>
              <a:t>as</a:t>
            </a:r>
            <a:r>
              <a:rPr sz="1600" dirty="0">
                <a:solidFill>
                  <a:srgbClr val="1A2944"/>
                </a:solidFill>
                <a:cs typeface="Arial"/>
              </a:rPr>
              <a:t>s</a:t>
            </a:r>
            <a:r>
              <a:rPr sz="1600" spc="-5" dirty="0">
                <a:solidFill>
                  <a:srgbClr val="1A2944"/>
                </a:solidFill>
                <a:cs typeface="Arial"/>
              </a:rPr>
              <a:t>ets dri</a:t>
            </a:r>
            <a:r>
              <a:rPr sz="1600" dirty="0">
                <a:solidFill>
                  <a:srgbClr val="1A2944"/>
                </a:solidFill>
                <a:cs typeface="Arial"/>
              </a:rPr>
              <a:t>v</a:t>
            </a:r>
            <a:r>
              <a:rPr sz="1600" spc="-5" dirty="0">
                <a:solidFill>
                  <a:srgbClr val="1A2944"/>
                </a:solidFill>
                <a:cs typeface="Arial"/>
              </a:rPr>
              <a:t>e value creation</a:t>
            </a:r>
            <a:endParaRPr sz="1600" dirty="0">
              <a:cs typeface="Arial"/>
            </a:endParaRPr>
          </a:p>
          <a:p>
            <a:pPr marL="12700" marR="387985">
              <a:lnSpc>
                <a:spcPts val="1660"/>
              </a:lnSpc>
              <a:spcBef>
                <a:spcPts val="5"/>
              </a:spcBef>
              <a:buChar char="-"/>
              <a:tabLst>
                <a:tab pos="136525" algn="l"/>
              </a:tabLst>
            </a:pPr>
            <a:r>
              <a:rPr sz="1600" spc="-5" dirty="0">
                <a:solidFill>
                  <a:srgbClr val="1A2944"/>
                </a:solidFill>
                <a:cs typeface="Arial"/>
              </a:rPr>
              <a:t>bar</a:t>
            </a:r>
            <a:r>
              <a:rPr sz="1600" spc="-15" dirty="0">
                <a:solidFill>
                  <a:srgbClr val="1A2944"/>
                </a:solidFill>
                <a:cs typeface="Arial"/>
              </a:rPr>
              <a:t>r</a:t>
            </a:r>
            <a:r>
              <a:rPr sz="1600" spc="-5" dirty="0">
                <a:solidFill>
                  <a:srgbClr val="1A2944"/>
                </a:solidFill>
                <a:cs typeface="Arial"/>
              </a:rPr>
              <a:t>iers</a:t>
            </a:r>
            <a:r>
              <a:rPr sz="1600" spc="20" dirty="0">
                <a:solidFill>
                  <a:srgbClr val="1A2944"/>
                </a:solidFill>
                <a:cs typeface="Arial"/>
              </a:rPr>
              <a:t> </a:t>
            </a:r>
            <a:r>
              <a:rPr sz="1600" spc="-5" dirty="0">
                <a:solidFill>
                  <a:srgbClr val="1A2944"/>
                </a:solidFill>
                <a:cs typeface="Arial"/>
              </a:rPr>
              <a:t>to compet</a:t>
            </a:r>
            <a:r>
              <a:rPr sz="1600" dirty="0">
                <a:solidFill>
                  <a:srgbClr val="1A2944"/>
                </a:solidFill>
                <a:cs typeface="Arial"/>
              </a:rPr>
              <a:t>i</a:t>
            </a:r>
            <a:r>
              <a:rPr sz="1600" spc="-5" dirty="0">
                <a:solidFill>
                  <a:srgbClr val="1A2944"/>
                </a:solidFill>
                <a:cs typeface="Arial"/>
              </a:rPr>
              <a:t>tion determine longevity</a:t>
            </a:r>
            <a:endParaRPr sz="1600" dirty="0">
              <a:cs typeface="Arial"/>
            </a:endParaRPr>
          </a:p>
          <a:p>
            <a:pPr marL="135890" indent="-123189">
              <a:lnSpc>
                <a:spcPts val="1515"/>
              </a:lnSpc>
              <a:buChar char="-"/>
              <a:tabLst>
                <a:tab pos="136525" algn="l"/>
              </a:tabLst>
            </a:pPr>
            <a:r>
              <a:rPr sz="1600" spc="-5" dirty="0">
                <a:solidFill>
                  <a:srgbClr val="1A2944"/>
                </a:solidFill>
                <a:cs typeface="Arial"/>
              </a:rPr>
              <a:t>all</a:t>
            </a:r>
            <a:r>
              <a:rPr sz="1600" dirty="0">
                <a:solidFill>
                  <a:srgbClr val="1A2944"/>
                </a:solidFill>
                <a:cs typeface="Arial"/>
              </a:rPr>
              <a:t> </a:t>
            </a:r>
            <a:r>
              <a:rPr sz="1600" spc="-5" dirty="0">
                <a:solidFill>
                  <a:srgbClr val="1A2944"/>
                </a:solidFill>
                <a:cs typeface="Arial"/>
              </a:rPr>
              <a:t>4 VRIN</a:t>
            </a:r>
            <a:endParaRPr sz="1600" dirty="0">
              <a:cs typeface="Arial"/>
            </a:endParaRPr>
          </a:p>
          <a:p>
            <a:pPr marL="12700" marR="5080">
              <a:lnSpc>
                <a:spcPts val="1660"/>
              </a:lnSpc>
              <a:spcBef>
                <a:spcPts val="140"/>
              </a:spcBef>
            </a:pPr>
            <a:r>
              <a:rPr sz="1600" spc="-5" dirty="0">
                <a:solidFill>
                  <a:srgbClr val="1A2944"/>
                </a:solidFill>
                <a:cs typeface="Arial"/>
              </a:rPr>
              <a:t>traits</a:t>
            </a:r>
            <a:r>
              <a:rPr sz="1600" spc="5" dirty="0">
                <a:solidFill>
                  <a:srgbClr val="1A2944"/>
                </a:solidFill>
                <a:cs typeface="Arial"/>
              </a:rPr>
              <a:t> </a:t>
            </a:r>
            <a:r>
              <a:rPr sz="1600" spc="-5" dirty="0">
                <a:solidFill>
                  <a:srgbClr val="1A2944"/>
                </a:solidFill>
                <a:cs typeface="Arial"/>
              </a:rPr>
              <a:t>ne</a:t>
            </a:r>
            <a:r>
              <a:rPr sz="1600" dirty="0">
                <a:solidFill>
                  <a:srgbClr val="1A2944"/>
                </a:solidFill>
                <a:cs typeface="Arial"/>
              </a:rPr>
              <a:t>c</a:t>
            </a:r>
            <a:r>
              <a:rPr sz="1600" spc="-5" dirty="0">
                <a:solidFill>
                  <a:srgbClr val="1A2944"/>
                </a:solidFill>
                <a:cs typeface="Arial"/>
              </a:rPr>
              <a:t>essary to </a:t>
            </a:r>
            <a:r>
              <a:rPr sz="1600" dirty="0">
                <a:solidFill>
                  <a:srgbClr val="1A2944"/>
                </a:solidFill>
                <a:cs typeface="Arial"/>
              </a:rPr>
              <a:t>s</a:t>
            </a:r>
            <a:r>
              <a:rPr sz="1600" spc="-5" dirty="0">
                <a:solidFill>
                  <a:srgbClr val="1A2944"/>
                </a:solidFill>
                <a:cs typeface="Arial"/>
              </a:rPr>
              <a:t>ustain ad</a:t>
            </a:r>
            <a:r>
              <a:rPr sz="1600" dirty="0">
                <a:solidFill>
                  <a:srgbClr val="1A2944"/>
                </a:solidFill>
                <a:cs typeface="Arial"/>
              </a:rPr>
              <a:t>v</a:t>
            </a:r>
            <a:r>
              <a:rPr sz="1600" spc="-5" dirty="0">
                <a:solidFill>
                  <a:srgbClr val="1A2944"/>
                </a:solidFill>
                <a:cs typeface="Arial"/>
              </a:rPr>
              <a:t>antage</a:t>
            </a:r>
            <a:endParaRPr sz="1600" dirty="0">
              <a:cs typeface="Arial"/>
            </a:endParaRPr>
          </a:p>
        </p:txBody>
      </p:sp>
      <p:sp>
        <p:nvSpPr>
          <p:cNvPr id="11" name="object 10">
            <a:extLst>
              <a:ext uri="{FF2B5EF4-FFF2-40B4-BE49-F238E27FC236}">
                <a16:creationId xmlns:a16="http://schemas.microsoft.com/office/drawing/2014/main" id="{9127B791-C29E-433C-9771-A89C4EACE2B0}"/>
              </a:ext>
            </a:extLst>
          </p:cNvPr>
          <p:cNvSpPr/>
          <p:nvPr/>
        </p:nvSpPr>
        <p:spPr>
          <a:xfrm>
            <a:off x="7408927" y="2739774"/>
            <a:ext cx="422275" cy="424180"/>
          </a:xfrm>
          <a:custGeom>
            <a:avLst/>
            <a:gdLst/>
            <a:ahLst/>
            <a:cxnLst/>
            <a:rect l="l" t="t" r="r" b="b"/>
            <a:pathLst>
              <a:path w="422275" h="424180">
                <a:moveTo>
                  <a:pt x="211074" y="0"/>
                </a:moveTo>
                <a:lnTo>
                  <a:pt x="162672" y="5596"/>
                </a:lnTo>
                <a:lnTo>
                  <a:pt x="118243" y="21535"/>
                </a:lnTo>
                <a:lnTo>
                  <a:pt x="79052" y="46546"/>
                </a:lnTo>
                <a:lnTo>
                  <a:pt x="46366" y="79354"/>
                </a:lnTo>
                <a:lnTo>
                  <a:pt x="21451" y="118687"/>
                </a:lnTo>
                <a:lnTo>
                  <a:pt x="5573" y="163272"/>
                </a:lnTo>
                <a:lnTo>
                  <a:pt x="0" y="211836"/>
                </a:lnTo>
                <a:lnTo>
                  <a:pt x="5573" y="260399"/>
                </a:lnTo>
                <a:lnTo>
                  <a:pt x="21451" y="304984"/>
                </a:lnTo>
                <a:lnTo>
                  <a:pt x="46366" y="344317"/>
                </a:lnTo>
                <a:lnTo>
                  <a:pt x="79052" y="377125"/>
                </a:lnTo>
                <a:lnTo>
                  <a:pt x="118243" y="402136"/>
                </a:lnTo>
                <a:lnTo>
                  <a:pt x="162672" y="418075"/>
                </a:lnTo>
                <a:lnTo>
                  <a:pt x="211074" y="423671"/>
                </a:lnTo>
                <a:lnTo>
                  <a:pt x="259475" y="418075"/>
                </a:lnTo>
                <a:lnTo>
                  <a:pt x="303904" y="402136"/>
                </a:lnTo>
                <a:lnTo>
                  <a:pt x="343095" y="377125"/>
                </a:lnTo>
                <a:lnTo>
                  <a:pt x="375781" y="344317"/>
                </a:lnTo>
                <a:lnTo>
                  <a:pt x="400696" y="304984"/>
                </a:lnTo>
                <a:lnTo>
                  <a:pt x="416574" y="260399"/>
                </a:lnTo>
                <a:lnTo>
                  <a:pt x="422148" y="211836"/>
                </a:lnTo>
                <a:lnTo>
                  <a:pt x="416574" y="163272"/>
                </a:lnTo>
                <a:lnTo>
                  <a:pt x="400696" y="118687"/>
                </a:lnTo>
                <a:lnTo>
                  <a:pt x="375781" y="79354"/>
                </a:lnTo>
                <a:lnTo>
                  <a:pt x="343095" y="46546"/>
                </a:lnTo>
                <a:lnTo>
                  <a:pt x="303904" y="21535"/>
                </a:lnTo>
                <a:lnTo>
                  <a:pt x="259475" y="5596"/>
                </a:lnTo>
                <a:lnTo>
                  <a:pt x="211074" y="0"/>
                </a:lnTo>
                <a:close/>
              </a:path>
            </a:pathLst>
          </a:custGeom>
          <a:solidFill>
            <a:srgbClr val="1EBBE8"/>
          </a:solidFill>
        </p:spPr>
        <p:txBody>
          <a:bodyPr wrap="square" lIns="0" tIns="0" rIns="0" bIns="0" rtlCol="0"/>
          <a:lstStyle/>
          <a:p>
            <a:endParaRPr/>
          </a:p>
        </p:txBody>
      </p:sp>
      <p:sp>
        <p:nvSpPr>
          <p:cNvPr id="12" name="object 11">
            <a:extLst>
              <a:ext uri="{FF2B5EF4-FFF2-40B4-BE49-F238E27FC236}">
                <a16:creationId xmlns:a16="http://schemas.microsoft.com/office/drawing/2014/main" id="{AFF6F1FE-F83D-4086-A6C1-E5930203C349}"/>
              </a:ext>
            </a:extLst>
          </p:cNvPr>
          <p:cNvSpPr/>
          <p:nvPr/>
        </p:nvSpPr>
        <p:spPr>
          <a:xfrm>
            <a:off x="7408927" y="2725489"/>
            <a:ext cx="422275" cy="424180"/>
          </a:xfrm>
          <a:custGeom>
            <a:avLst/>
            <a:gdLst/>
            <a:ahLst/>
            <a:cxnLst/>
            <a:rect l="l" t="t" r="r" b="b"/>
            <a:pathLst>
              <a:path w="422275" h="424180">
                <a:moveTo>
                  <a:pt x="0" y="211836"/>
                </a:moveTo>
                <a:lnTo>
                  <a:pt x="5573" y="163272"/>
                </a:lnTo>
                <a:lnTo>
                  <a:pt x="21451" y="118687"/>
                </a:lnTo>
                <a:lnTo>
                  <a:pt x="46366" y="79354"/>
                </a:lnTo>
                <a:lnTo>
                  <a:pt x="79052" y="46546"/>
                </a:lnTo>
                <a:lnTo>
                  <a:pt x="118243" y="21535"/>
                </a:lnTo>
                <a:lnTo>
                  <a:pt x="162672" y="5596"/>
                </a:lnTo>
                <a:lnTo>
                  <a:pt x="211074" y="0"/>
                </a:lnTo>
                <a:lnTo>
                  <a:pt x="259475" y="5596"/>
                </a:lnTo>
                <a:lnTo>
                  <a:pt x="303904" y="21535"/>
                </a:lnTo>
                <a:lnTo>
                  <a:pt x="343095" y="46546"/>
                </a:lnTo>
                <a:lnTo>
                  <a:pt x="375781" y="79354"/>
                </a:lnTo>
                <a:lnTo>
                  <a:pt x="400696" y="118687"/>
                </a:lnTo>
                <a:lnTo>
                  <a:pt x="416574" y="163272"/>
                </a:lnTo>
                <a:lnTo>
                  <a:pt x="422148" y="211836"/>
                </a:lnTo>
                <a:lnTo>
                  <a:pt x="416574" y="260399"/>
                </a:lnTo>
                <a:lnTo>
                  <a:pt x="400696" y="304984"/>
                </a:lnTo>
                <a:lnTo>
                  <a:pt x="375781" y="344317"/>
                </a:lnTo>
                <a:lnTo>
                  <a:pt x="343095" y="377125"/>
                </a:lnTo>
                <a:lnTo>
                  <a:pt x="303904" y="402136"/>
                </a:lnTo>
                <a:lnTo>
                  <a:pt x="259475" y="418075"/>
                </a:lnTo>
                <a:lnTo>
                  <a:pt x="211074" y="423671"/>
                </a:lnTo>
                <a:lnTo>
                  <a:pt x="162672" y="418075"/>
                </a:lnTo>
                <a:lnTo>
                  <a:pt x="118243" y="402136"/>
                </a:lnTo>
                <a:lnTo>
                  <a:pt x="79052" y="377125"/>
                </a:lnTo>
                <a:lnTo>
                  <a:pt x="46366" y="344317"/>
                </a:lnTo>
                <a:lnTo>
                  <a:pt x="21451" y="304984"/>
                </a:lnTo>
                <a:lnTo>
                  <a:pt x="5573" y="260399"/>
                </a:lnTo>
                <a:lnTo>
                  <a:pt x="0" y="211836"/>
                </a:lnTo>
                <a:close/>
              </a:path>
            </a:pathLst>
          </a:custGeom>
          <a:ln w="25908">
            <a:solidFill>
              <a:srgbClr val="FFFFFF"/>
            </a:solidFill>
          </a:ln>
        </p:spPr>
        <p:txBody>
          <a:bodyPr wrap="square" lIns="0" tIns="0" rIns="0" bIns="0" rtlCol="0"/>
          <a:lstStyle/>
          <a:p>
            <a:endParaRPr/>
          </a:p>
        </p:txBody>
      </p:sp>
      <p:sp>
        <p:nvSpPr>
          <p:cNvPr id="13" name="object 12">
            <a:extLst>
              <a:ext uri="{FF2B5EF4-FFF2-40B4-BE49-F238E27FC236}">
                <a16:creationId xmlns:a16="http://schemas.microsoft.com/office/drawing/2014/main" id="{6EAED212-637C-4FDB-BCED-1CD93D961734}"/>
              </a:ext>
            </a:extLst>
          </p:cNvPr>
          <p:cNvSpPr txBox="1"/>
          <p:nvPr/>
        </p:nvSpPr>
        <p:spPr>
          <a:xfrm>
            <a:off x="8314328" y="2324285"/>
            <a:ext cx="2504420" cy="2866362"/>
          </a:xfrm>
          <a:prstGeom prst="rect">
            <a:avLst/>
          </a:prstGeom>
        </p:spPr>
        <p:txBody>
          <a:bodyPr vert="horz" wrap="square" lIns="0" tIns="0" rIns="0" bIns="0" rtlCol="0">
            <a:spAutoFit/>
          </a:bodyPr>
          <a:lstStyle/>
          <a:p>
            <a:pPr marL="12700" marR="178435"/>
            <a:r>
              <a:rPr sz="2800" b="1" dirty="0">
                <a:solidFill>
                  <a:srgbClr val="1A2944"/>
                </a:solidFill>
                <a:cs typeface="Trebuchet MS"/>
              </a:rPr>
              <a:t>Dynam</a:t>
            </a:r>
            <a:r>
              <a:rPr sz="2800" b="1" spc="-5" dirty="0">
                <a:solidFill>
                  <a:srgbClr val="1A2944"/>
                </a:solidFill>
                <a:cs typeface="Trebuchet MS"/>
              </a:rPr>
              <a:t>ic Capa</a:t>
            </a:r>
            <a:r>
              <a:rPr sz="2800" b="1" spc="-15" dirty="0">
                <a:solidFill>
                  <a:srgbClr val="1A2944"/>
                </a:solidFill>
                <a:cs typeface="Trebuchet MS"/>
              </a:rPr>
              <a:t>b</a:t>
            </a:r>
            <a:r>
              <a:rPr sz="2800" b="1" spc="-5" dirty="0">
                <a:solidFill>
                  <a:srgbClr val="1A2944"/>
                </a:solidFill>
                <a:cs typeface="Trebuchet MS"/>
              </a:rPr>
              <a:t>i</a:t>
            </a:r>
            <a:r>
              <a:rPr sz="2800" b="1" spc="5" dirty="0">
                <a:solidFill>
                  <a:srgbClr val="1A2944"/>
                </a:solidFill>
                <a:cs typeface="Trebuchet MS"/>
              </a:rPr>
              <a:t>l</a:t>
            </a:r>
            <a:r>
              <a:rPr sz="2800" b="1" spc="-5" dirty="0">
                <a:solidFill>
                  <a:srgbClr val="1A2944"/>
                </a:solidFill>
                <a:cs typeface="Trebuchet MS"/>
              </a:rPr>
              <a:t>it</a:t>
            </a:r>
            <a:r>
              <a:rPr sz="2800" b="1" spc="5" dirty="0">
                <a:solidFill>
                  <a:srgbClr val="1A2944"/>
                </a:solidFill>
                <a:cs typeface="Trebuchet MS"/>
              </a:rPr>
              <a:t>i</a:t>
            </a:r>
            <a:r>
              <a:rPr sz="2800" b="1" spc="-5" dirty="0">
                <a:solidFill>
                  <a:srgbClr val="1A2944"/>
                </a:solidFill>
                <a:cs typeface="Trebuchet MS"/>
              </a:rPr>
              <a:t>es</a:t>
            </a:r>
            <a:endParaRPr lang="en-US" sz="2800" b="1" spc="-5" dirty="0">
              <a:solidFill>
                <a:srgbClr val="1A2944"/>
              </a:solidFill>
              <a:cs typeface="Trebuchet MS"/>
            </a:endParaRPr>
          </a:p>
          <a:p>
            <a:pPr marL="12700" marR="178435"/>
            <a:endParaRPr lang="en-US" sz="1600" b="1" dirty="0">
              <a:solidFill>
                <a:srgbClr val="1A2944"/>
              </a:solidFill>
              <a:cs typeface="Arial"/>
            </a:endParaRPr>
          </a:p>
          <a:p>
            <a:pPr marL="12700" marR="178435"/>
            <a:r>
              <a:rPr lang="en-US" sz="1600" b="1" dirty="0">
                <a:solidFill>
                  <a:srgbClr val="1A2944"/>
                </a:solidFill>
                <a:cs typeface="Arial"/>
              </a:rPr>
              <a:t>-Marke</a:t>
            </a:r>
            <a:r>
              <a:rPr lang="en-US" sz="1600" b="1" spc="5" dirty="0">
                <a:solidFill>
                  <a:srgbClr val="1A2944"/>
                </a:solidFill>
                <a:cs typeface="Arial"/>
              </a:rPr>
              <a:t>t</a:t>
            </a:r>
            <a:r>
              <a:rPr lang="en-US" sz="1600" b="1" dirty="0">
                <a:solidFill>
                  <a:srgbClr val="1A2944"/>
                </a:solidFill>
                <a:cs typeface="Arial"/>
              </a:rPr>
              <a:t>s</a:t>
            </a:r>
            <a:r>
              <a:rPr lang="en-US" sz="1600" b="1" spc="-30" dirty="0">
                <a:solidFill>
                  <a:srgbClr val="1A2944"/>
                </a:solidFill>
                <a:cs typeface="Arial"/>
              </a:rPr>
              <a:t> </a:t>
            </a:r>
            <a:r>
              <a:rPr lang="en-US" sz="1600" b="1" dirty="0">
                <a:solidFill>
                  <a:srgbClr val="1A2944"/>
                </a:solidFill>
                <a:cs typeface="Arial"/>
              </a:rPr>
              <a:t>are d</a:t>
            </a:r>
            <a:r>
              <a:rPr lang="en-US" sz="1600" b="1" spc="-35" dirty="0">
                <a:solidFill>
                  <a:srgbClr val="1A2944"/>
                </a:solidFill>
                <a:cs typeface="Arial"/>
              </a:rPr>
              <a:t>y</a:t>
            </a:r>
            <a:r>
              <a:rPr lang="en-US" sz="1600" b="1" dirty="0">
                <a:solidFill>
                  <a:srgbClr val="1A2944"/>
                </a:solidFill>
                <a:cs typeface="Arial"/>
              </a:rPr>
              <a:t>nam</a:t>
            </a:r>
            <a:r>
              <a:rPr lang="en-US" sz="1600" b="1" spc="-10" dirty="0">
                <a:solidFill>
                  <a:srgbClr val="1A2944"/>
                </a:solidFill>
                <a:cs typeface="Arial"/>
              </a:rPr>
              <a:t>i</a:t>
            </a:r>
            <a:r>
              <a:rPr lang="en-US" sz="1600" b="1" dirty="0">
                <a:solidFill>
                  <a:srgbClr val="1A2944"/>
                </a:solidFill>
                <a:cs typeface="Arial"/>
              </a:rPr>
              <a:t>c</a:t>
            </a:r>
            <a:r>
              <a:rPr lang="en-US" sz="1600" b="1" spc="15" dirty="0">
                <a:solidFill>
                  <a:srgbClr val="1A2944"/>
                </a:solidFill>
                <a:cs typeface="Arial"/>
              </a:rPr>
              <a:t> </a:t>
            </a:r>
            <a:r>
              <a:rPr lang="en-US" sz="1600" b="1" dirty="0">
                <a:solidFill>
                  <a:srgbClr val="1A2944"/>
                </a:solidFill>
                <a:cs typeface="Arial"/>
              </a:rPr>
              <a:t>and co</a:t>
            </a:r>
            <a:r>
              <a:rPr lang="en-US" sz="1600" b="1" spc="-5" dirty="0">
                <a:solidFill>
                  <a:srgbClr val="1A2944"/>
                </a:solidFill>
                <a:cs typeface="Arial"/>
              </a:rPr>
              <a:t>m</a:t>
            </a:r>
            <a:r>
              <a:rPr lang="en-US" sz="1600" b="1" dirty="0">
                <a:solidFill>
                  <a:srgbClr val="1A2944"/>
                </a:solidFill>
                <a:cs typeface="Arial"/>
              </a:rPr>
              <a:t>petiti</a:t>
            </a:r>
            <a:r>
              <a:rPr lang="en-US" sz="1600" b="1" spc="-10" dirty="0">
                <a:solidFill>
                  <a:srgbClr val="1A2944"/>
                </a:solidFill>
                <a:cs typeface="Arial"/>
              </a:rPr>
              <a:t>o</a:t>
            </a:r>
            <a:r>
              <a:rPr lang="en-US" sz="1600" b="1" dirty="0">
                <a:solidFill>
                  <a:srgbClr val="1A2944"/>
                </a:solidFill>
                <a:cs typeface="Arial"/>
              </a:rPr>
              <a:t>n</a:t>
            </a:r>
            <a:r>
              <a:rPr lang="en-US" sz="1600" b="1" spc="-20" dirty="0">
                <a:solidFill>
                  <a:srgbClr val="1A2944"/>
                </a:solidFill>
                <a:cs typeface="Arial"/>
              </a:rPr>
              <a:t> </a:t>
            </a:r>
            <a:r>
              <a:rPr lang="en-US" sz="1600" b="1" dirty="0">
                <a:solidFill>
                  <a:srgbClr val="1A2944"/>
                </a:solidFill>
                <a:cs typeface="Arial"/>
              </a:rPr>
              <a:t>is of</a:t>
            </a:r>
            <a:r>
              <a:rPr lang="en-US" sz="1600" b="1" spc="5" dirty="0">
                <a:solidFill>
                  <a:srgbClr val="1A2944"/>
                </a:solidFill>
                <a:cs typeface="Arial"/>
              </a:rPr>
              <a:t>t</a:t>
            </a:r>
            <a:r>
              <a:rPr lang="en-US" sz="1600" b="1" dirty="0">
                <a:solidFill>
                  <a:srgbClr val="1A2944"/>
                </a:solidFill>
                <a:cs typeface="Arial"/>
              </a:rPr>
              <a:t>en</a:t>
            </a:r>
            <a:r>
              <a:rPr lang="en-US" sz="1600" b="1" spc="-15" dirty="0">
                <a:solidFill>
                  <a:srgbClr val="1A2944"/>
                </a:solidFill>
                <a:cs typeface="Arial"/>
              </a:rPr>
              <a:t> </a:t>
            </a:r>
            <a:r>
              <a:rPr lang="en-US" sz="1600" b="1" dirty="0">
                <a:solidFill>
                  <a:srgbClr val="1A2944"/>
                </a:solidFill>
                <a:cs typeface="Arial"/>
              </a:rPr>
              <a:t>disrupti</a:t>
            </a:r>
            <a:r>
              <a:rPr lang="en-US" sz="1600" b="1" spc="-30" dirty="0">
                <a:solidFill>
                  <a:srgbClr val="1A2944"/>
                </a:solidFill>
                <a:cs typeface="Arial"/>
              </a:rPr>
              <a:t>v</a:t>
            </a:r>
            <a:r>
              <a:rPr lang="en-US" sz="1600" b="1" dirty="0">
                <a:solidFill>
                  <a:srgbClr val="1A2944"/>
                </a:solidFill>
                <a:cs typeface="Arial"/>
              </a:rPr>
              <a:t>e</a:t>
            </a:r>
          </a:p>
          <a:p>
            <a:pPr marL="12700" marR="178435"/>
            <a:r>
              <a:rPr lang="en-US" sz="1600" b="1" dirty="0">
                <a:solidFill>
                  <a:srgbClr val="1A2944"/>
                </a:solidFill>
                <a:cs typeface="Arial"/>
              </a:rPr>
              <a:t>-Asset orchestration &amp; strategy </a:t>
            </a:r>
            <a:r>
              <a:rPr sz="1600" b="1" dirty="0">
                <a:solidFill>
                  <a:srgbClr val="1A2944"/>
                </a:solidFill>
                <a:cs typeface="Arial"/>
              </a:rPr>
              <a:t>dri</a:t>
            </a:r>
            <a:r>
              <a:rPr sz="1600" b="1" spc="-30" dirty="0">
                <a:solidFill>
                  <a:srgbClr val="1A2944"/>
                </a:solidFill>
                <a:cs typeface="Arial"/>
              </a:rPr>
              <a:t>v</a:t>
            </a:r>
            <a:r>
              <a:rPr sz="1600" b="1" dirty="0">
                <a:solidFill>
                  <a:srgbClr val="1A2944"/>
                </a:solidFill>
                <a:cs typeface="Arial"/>
              </a:rPr>
              <a:t>e</a:t>
            </a:r>
            <a:r>
              <a:rPr sz="1600" b="1" spc="15" dirty="0">
                <a:solidFill>
                  <a:srgbClr val="1A2944"/>
                </a:solidFill>
                <a:cs typeface="Arial"/>
              </a:rPr>
              <a:t> </a:t>
            </a:r>
            <a:r>
              <a:rPr sz="1600" b="1" dirty="0">
                <a:solidFill>
                  <a:srgbClr val="1A2944"/>
                </a:solidFill>
                <a:cs typeface="Arial"/>
              </a:rPr>
              <a:t>ad</a:t>
            </a:r>
            <a:r>
              <a:rPr sz="1600" b="1" spc="-20" dirty="0">
                <a:solidFill>
                  <a:srgbClr val="1A2944"/>
                </a:solidFill>
                <a:cs typeface="Arial"/>
              </a:rPr>
              <a:t>v</a:t>
            </a:r>
            <a:r>
              <a:rPr sz="1600" b="1" dirty="0">
                <a:solidFill>
                  <a:srgbClr val="1A2944"/>
                </a:solidFill>
                <a:cs typeface="Arial"/>
              </a:rPr>
              <a:t>ant</a:t>
            </a:r>
            <a:r>
              <a:rPr sz="1600" b="1" spc="5" dirty="0">
                <a:solidFill>
                  <a:srgbClr val="1A2944"/>
                </a:solidFill>
                <a:cs typeface="Arial"/>
              </a:rPr>
              <a:t>a</a:t>
            </a:r>
            <a:r>
              <a:rPr sz="1600" b="1" dirty="0">
                <a:solidFill>
                  <a:srgbClr val="1A2944"/>
                </a:solidFill>
                <a:cs typeface="Arial"/>
              </a:rPr>
              <a:t>ge</a:t>
            </a:r>
            <a:endParaRPr sz="1600" dirty="0">
              <a:cs typeface="Arial"/>
            </a:endParaRPr>
          </a:p>
          <a:p>
            <a:pPr marL="12700" marR="118110">
              <a:lnSpc>
                <a:spcPct val="86300"/>
              </a:lnSpc>
              <a:spcBef>
                <a:spcPts val="805"/>
              </a:spcBef>
              <a:tabLst>
                <a:tab pos="168275" algn="l"/>
              </a:tabLst>
            </a:pPr>
            <a:r>
              <a:rPr lang="en-US" sz="1600" b="1" dirty="0">
                <a:solidFill>
                  <a:srgbClr val="1A2944"/>
                </a:solidFill>
                <a:cs typeface="Arial"/>
              </a:rPr>
              <a:t>-</a:t>
            </a:r>
            <a:r>
              <a:rPr sz="1600" b="1" dirty="0">
                <a:solidFill>
                  <a:srgbClr val="1A2944"/>
                </a:solidFill>
                <a:cs typeface="Arial"/>
              </a:rPr>
              <a:t>Reshaping ecos</a:t>
            </a:r>
            <a:r>
              <a:rPr sz="1600" b="1" spc="-30" dirty="0">
                <a:solidFill>
                  <a:srgbClr val="1A2944"/>
                </a:solidFill>
                <a:cs typeface="Arial"/>
              </a:rPr>
              <a:t>y</a:t>
            </a:r>
            <a:r>
              <a:rPr sz="1600" b="1" dirty="0">
                <a:solidFill>
                  <a:srgbClr val="1A2944"/>
                </a:solidFill>
                <a:cs typeface="Arial"/>
              </a:rPr>
              <a:t>stems &amp;</a:t>
            </a:r>
            <a:r>
              <a:rPr sz="1600" b="1" spc="-10" dirty="0">
                <a:solidFill>
                  <a:srgbClr val="1A2944"/>
                </a:solidFill>
                <a:cs typeface="Arial"/>
              </a:rPr>
              <a:t> </a:t>
            </a:r>
            <a:r>
              <a:rPr sz="1600" b="1" dirty="0">
                <a:solidFill>
                  <a:srgbClr val="1A2944"/>
                </a:solidFill>
                <a:cs typeface="Arial"/>
              </a:rPr>
              <a:t>biz mo</a:t>
            </a:r>
            <a:r>
              <a:rPr sz="1600" b="1" spc="-10" dirty="0">
                <a:solidFill>
                  <a:srgbClr val="1A2944"/>
                </a:solidFill>
                <a:cs typeface="Arial"/>
              </a:rPr>
              <a:t>d</a:t>
            </a:r>
            <a:r>
              <a:rPr sz="1600" b="1" dirty="0">
                <a:solidFill>
                  <a:srgbClr val="1A2944"/>
                </a:solidFill>
                <a:cs typeface="Arial"/>
              </a:rPr>
              <a:t>els</a:t>
            </a:r>
            <a:r>
              <a:rPr sz="1600" b="1" spc="-5" dirty="0">
                <a:solidFill>
                  <a:srgbClr val="1A2944"/>
                </a:solidFill>
                <a:cs typeface="Arial"/>
              </a:rPr>
              <a:t> </a:t>
            </a:r>
            <a:r>
              <a:rPr sz="1600" b="1" dirty="0">
                <a:solidFill>
                  <a:srgbClr val="1A2944"/>
                </a:solidFill>
                <a:cs typeface="Arial"/>
              </a:rPr>
              <a:t>is</a:t>
            </a:r>
            <a:r>
              <a:rPr sz="1600" b="1" spc="-10" dirty="0">
                <a:solidFill>
                  <a:srgbClr val="1A2944"/>
                </a:solidFill>
                <a:cs typeface="Arial"/>
              </a:rPr>
              <a:t> </a:t>
            </a:r>
            <a:r>
              <a:rPr sz="1600" b="1" dirty="0">
                <a:solidFill>
                  <a:srgbClr val="1A2944"/>
                </a:solidFill>
                <a:cs typeface="Arial"/>
              </a:rPr>
              <a:t>critical</a:t>
            </a:r>
            <a:endParaRPr sz="1600" dirty="0">
              <a:cs typeface="Arial"/>
            </a:endParaRPr>
          </a:p>
        </p:txBody>
      </p:sp>
      <p:sp>
        <p:nvSpPr>
          <p:cNvPr id="14" name="object 13">
            <a:extLst>
              <a:ext uri="{FF2B5EF4-FFF2-40B4-BE49-F238E27FC236}">
                <a16:creationId xmlns:a16="http://schemas.microsoft.com/office/drawing/2014/main" id="{886C7AFF-E846-443B-A514-7325AF9C6C2C}"/>
              </a:ext>
            </a:extLst>
          </p:cNvPr>
          <p:cNvSpPr/>
          <p:nvPr/>
        </p:nvSpPr>
        <p:spPr>
          <a:xfrm>
            <a:off x="2512313" y="6478301"/>
            <a:ext cx="7167880" cy="171450"/>
          </a:xfrm>
          <a:custGeom>
            <a:avLst/>
            <a:gdLst/>
            <a:ahLst/>
            <a:cxnLst/>
            <a:rect l="l" t="t" r="r" b="b"/>
            <a:pathLst>
              <a:path w="7167880" h="171450">
                <a:moveTo>
                  <a:pt x="7092166" y="85573"/>
                </a:moveTo>
                <a:lnTo>
                  <a:pt x="7006082" y="135789"/>
                </a:lnTo>
                <a:lnTo>
                  <a:pt x="7000456" y="140822"/>
                </a:lnTo>
                <a:lnTo>
                  <a:pt x="6997271" y="147400"/>
                </a:lnTo>
                <a:lnTo>
                  <a:pt x="6996777" y="154688"/>
                </a:lnTo>
                <a:lnTo>
                  <a:pt x="6999224" y="161849"/>
                </a:lnTo>
                <a:lnTo>
                  <a:pt x="7004274" y="167497"/>
                </a:lnTo>
                <a:lnTo>
                  <a:pt x="7010860" y="170670"/>
                </a:lnTo>
                <a:lnTo>
                  <a:pt x="7018137" y="171147"/>
                </a:lnTo>
                <a:lnTo>
                  <a:pt x="7025259" y="168707"/>
                </a:lnTo>
                <a:lnTo>
                  <a:pt x="7135100" y="104623"/>
                </a:lnTo>
                <a:lnTo>
                  <a:pt x="7130034" y="104623"/>
                </a:lnTo>
                <a:lnTo>
                  <a:pt x="7130034" y="102032"/>
                </a:lnTo>
                <a:lnTo>
                  <a:pt x="7120382" y="102032"/>
                </a:lnTo>
                <a:lnTo>
                  <a:pt x="7092166" y="85573"/>
                </a:lnTo>
                <a:close/>
              </a:path>
              <a:path w="7167880" h="171450">
                <a:moveTo>
                  <a:pt x="7059509" y="66523"/>
                </a:moveTo>
                <a:lnTo>
                  <a:pt x="0" y="66523"/>
                </a:lnTo>
                <a:lnTo>
                  <a:pt x="0" y="104623"/>
                </a:lnTo>
                <a:lnTo>
                  <a:pt x="7059509" y="104623"/>
                </a:lnTo>
                <a:lnTo>
                  <a:pt x="7092166" y="85573"/>
                </a:lnTo>
                <a:lnTo>
                  <a:pt x="7059509" y="66523"/>
                </a:lnTo>
                <a:close/>
              </a:path>
              <a:path w="7167880" h="171450">
                <a:moveTo>
                  <a:pt x="7135100" y="66523"/>
                </a:moveTo>
                <a:lnTo>
                  <a:pt x="7130034" y="66523"/>
                </a:lnTo>
                <a:lnTo>
                  <a:pt x="7130034" y="104623"/>
                </a:lnTo>
                <a:lnTo>
                  <a:pt x="7135100" y="104623"/>
                </a:lnTo>
                <a:lnTo>
                  <a:pt x="7167753" y="85573"/>
                </a:lnTo>
                <a:lnTo>
                  <a:pt x="7135100" y="66523"/>
                </a:lnTo>
                <a:close/>
              </a:path>
              <a:path w="7167880" h="171450">
                <a:moveTo>
                  <a:pt x="7120382" y="69114"/>
                </a:moveTo>
                <a:lnTo>
                  <a:pt x="7092166" y="85573"/>
                </a:lnTo>
                <a:lnTo>
                  <a:pt x="7120382" y="102032"/>
                </a:lnTo>
                <a:lnTo>
                  <a:pt x="7120382" y="69114"/>
                </a:lnTo>
                <a:close/>
              </a:path>
              <a:path w="7167880" h="171450">
                <a:moveTo>
                  <a:pt x="7130034" y="69114"/>
                </a:moveTo>
                <a:lnTo>
                  <a:pt x="7120382" y="69114"/>
                </a:lnTo>
                <a:lnTo>
                  <a:pt x="7120382" y="102032"/>
                </a:lnTo>
                <a:lnTo>
                  <a:pt x="7130034" y="102032"/>
                </a:lnTo>
                <a:lnTo>
                  <a:pt x="7130034" y="69114"/>
                </a:lnTo>
                <a:close/>
              </a:path>
              <a:path w="7167880" h="171450">
                <a:moveTo>
                  <a:pt x="7018137" y="0"/>
                </a:moveTo>
                <a:lnTo>
                  <a:pt x="7010860" y="477"/>
                </a:lnTo>
                <a:lnTo>
                  <a:pt x="7004274" y="3650"/>
                </a:lnTo>
                <a:lnTo>
                  <a:pt x="6999224" y="9297"/>
                </a:lnTo>
                <a:lnTo>
                  <a:pt x="6996777" y="16459"/>
                </a:lnTo>
                <a:lnTo>
                  <a:pt x="6997271" y="23747"/>
                </a:lnTo>
                <a:lnTo>
                  <a:pt x="7000456" y="30325"/>
                </a:lnTo>
                <a:lnTo>
                  <a:pt x="7006082" y="35357"/>
                </a:lnTo>
                <a:lnTo>
                  <a:pt x="7092166" y="85573"/>
                </a:lnTo>
                <a:lnTo>
                  <a:pt x="7120382" y="69114"/>
                </a:lnTo>
                <a:lnTo>
                  <a:pt x="7130034" y="69114"/>
                </a:lnTo>
                <a:lnTo>
                  <a:pt x="7130034" y="66523"/>
                </a:lnTo>
                <a:lnTo>
                  <a:pt x="7135100" y="66523"/>
                </a:lnTo>
                <a:lnTo>
                  <a:pt x="7025259" y="2439"/>
                </a:lnTo>
                <a:lnTo>
                  <a:pt x="7018137" y="0"/>
                </a:lnTo>
                <a:close/>
              </a:path>
            </a:pathLst>
          </a:custGeom>
          <a:solidFill>
            <a:srgbClr val="17BAE8"/>
          </a:solidFill>
        </p:spPr>
        <p:txBody>
          <a:bodyPr wrap="square" lIns="0" tIns="0" rIns="0" bIns="0" rtlCol="0"/>
          <a:lstStyle/>
          <a:p>
            <a:endParaRPr/>
          </a:p>
        </p:txBody>
      </p:sp>
      <p:sp>
        <p:nvSpPr>
          <p:cNvPr id="15" name="object 14">
            <a:extLst>
              <a:ext uri="{FF2B5EF4-FFF2-40B4-BE49-F238E27FC236}">
                <a16:creationId xmlns:a16="http://schemas.microsoft.com/office/drawing/2014/main" id="{F5D60E5F-B45D-489D-8B3C-7929147DECA8}"/>
              </a:ext>
            </a:extLst>
          </p:cNvPr>
          <p:cNvSpPr/>
          <p:nvPr/>
        </p:nvSpPr>
        <p:spPr>
          <a:xfrm>
            <a:off x="2918987" y="1827156"/>
            <a:ext cx="171450" cy="4930140"/>
          </a:xfrm>
          <a:custGeom>
            <a:avLst/>
            <a:gdLst/>
            <a:ahLst/>
            <a:cxnLst/>
            <a:rect l="l" t="t" r="r" b="b"/>
            <a:pathLst>
              <a:path w="171450" h="4930140">
                <a:moveTo>
                  <a:pt x="85578" y="75800"/>
                </a:moveTo>
                <a:lnTo>
                  <a:pt x="66528" y="108458"/>
                </a:lnTo>
                <a:lnTo>
                  <a:pt x="66528" y="4929873"/>
                </a:lnTo>
                <a:lnTo>
                  <a:pt x="104628" y="4929873"/>
                </a:lnTo>
                <a:lnTo>
                  <a:pt x="104628" y="108458"/>
                </a:lnTo>
                <a:lnTo>
                  <a:pt x="85578" y="75800"/>
                </a:lnTo>
                <a:close/>
              </a:path>
              <a:path w="171450" h="4930140">
                <a:moveTo>
                  <a:pt x="85578" y="0"/>
                </a:moveTo>
                <a:lnTo>
                  <a:pt x="2393" y="142493"/>
                </a:lnTo>
                <a:lnTo>
                  <a:pt x="0" y="149689"/>
                </a:lnTo>
                <a:lnTo>
                  <a:pt x="488" y="157003"/>
                </a:lnTo>
                <a:lnTo>
                  <a:pt x="3643" y="163603"/>
                </a:lnTo>
                <a:lnTo>
                  <a:pt x="9251" y="168655"/>
                </a:lnTo>
                <a:lnTo>
                  <a:pt x="16446" y="171049"/>
                </a:lnTo>
                <a:lnTo>
                  <a:pt x="23760" y="170561"/>
                </a:lnTo>
                <a:lnTo>
                  <a:pt x="30360" y="167405"/>
                </a:lnTo>
                <a:lnTo>
                  <a:pt x="35413" y="161798"/>
                </a:lnTo>
                <a:lnTo>
                  <a:pt x="66528" y="108458"/>
                </a:lnTo>
                <a:lnTo>
                  <a:pt x="66528" y="37718"/>
                </a:lnTo>
                <a:lnTo>
                  <a:pt x="107597" y="37718"/>
                </a:lnTo>
                <a:lnTo>
                  <a:pt x="85578" y="0"/>
                </a:lnTo>
                <a:close/>
              </a:path>
              <a:path w="171450" h="4930140">
                <a:moveTo>
                  <a:pt x="107597" y="37718"/>
                </a:moveTo>
                <a:lnTo>
                  <a:pt x="104628" y="37718"/>
                </a:lnTo>
                <a:lnTo>
                  <a:pt x="104628" y="108458"/>
                </a:lnTo>
                <a:lnTo>
                  <a:pt x="135743" y="161798"/>
                </a:lnTo>
                <a:lnTo>
                  <a:pt x="140795" y="167405"/>
                </a:lnTo>
                <a:lnTo>
                  <a:pt x="147395" y="170560"/>
                </a:lnTo>
                <a:lnTo>
                  <a:pt x="154709" y="171049"/>
                </a:lnTo>
                <a:lnTo>
                  <a:pt x="161905" y="168655"/>
                </a:lnTo>
                <a:lnTo>
                  <a:pt x="167512" y="163603"/>
                </a:lnTo>
                <a:lnTo>
                  <a:pt x="170668" y="157003"/>
                </a:lnTo>
                <a:lnTo>
                  <a:pt x="171156" y="149689"/>
                </a:lnTo>
                <a:lnTo>
                  <a:pt x="168763" y="142493"/>
                </a:lnTo>
                <a:lnTo>
                  <a:pt x="107597" y="37718"/>
                </a:lnTo>
                <a:close/>
              </a:path>
              <a:path w="171450" h="4930140">
                <a:moveTo>
                  <a:pt x="104628" y="37718"/>
                </a:moveTo>
                <a:lnTo>
                  <a:pt x="66528" y="37718"/>
                </a:lnTo>
                <a:lnTo>
                  <a:pt x="66528" y="108458"/>
                </a:lnTo>
                <a:lnTo>
                  <a:pt x="85578" y="75800"/>
                </a:lnTo>
                <a:lnTo>
                  <a:pt x="69068" y="47498"/>
                </a:lnTo>
                <a:lnTo>
                  <a:pt x="104628" y="47498"/>
                </a:lnTo>
                <a:lnTo>
                  <a:pt x="104628" y="37718"/>
                </a:lnTo>
                <a:close/>
              </a:path>
              <a:path w="171450" h="4930140">
                <a:moveTo>
                  <a:pt x="104628" y="47498"/>
                </a:moveTo>
                <a:lnTo>
                  <a:pt x="102088" y="47498"/>
                </a:lnTo>
                <a:lnTo>
                  <a:pt x="85578" y="75800"/>
                </a:lnTo>
                <a:lnTo>
                  <a:pt x="104628" y="108458"/>
                </a:lnTo>
                <a:lnTo>
                  <a:pt x="104628" y="47498"/>
                </a:lnTo>
                <a:close/>
              </a:path>
              <a:path w="171450" h="4930140">
                <a:moveTo>
                  <a:pt x="102088" y="47498"/>
                </a:moveTo>
                <a:lnTo>
                  <a:pt x="69068" y="47498"/>
                </a:lnTo>
                <a:lnTo>
                  <a:pt x="85578" y="75800"/>
                </a:lnTo>
                <a:lnTo>
                  <a:pt x="102088" y="47498"/>
                </a:lnTo>
                <a:close/>
              </a:path>
            </a:pathLst>
          </a:custGeom>
          <a:solidFill>
            <a:srgbClr val="17BAE8"/>
          </a:solidFill>
        </p:spPr>
        <p:txBody>
          <a:bodyPr wrap="square" lIns="0" tIns="0" rIns="0" bIns="0" rtlCol="0"/>
          <a:lstStyle/>
          <a:p>
            <a:endParaRPr/>
          </a:p>
        </p:txBody>
      </p:sp>
      <p:sp>
        <p:nvSpPr>
          <p:cNvPr id="16" name="object 15">
            <a:extLst>
              <a:ext uri="{FF2B5EF4-FFF2-40B4-BE49-F238E27FC236}">
                <a16:creationId xmlns:a16="http://schemas.microsoft.com/office/drawing/2014/main" id="{A564278D-54BD-4955-968C-D257F20E762D}"/>
              </a:ext>
            </a:extLst>
          </p:cNvPr>
          <p:cNvSpPr txBox="1"/>
          <p:nvPr/>
        </p:nvSpPr>
        <p:spPr>
          <a:xfrm>
            <a:off x="3933189" y="6613101"/>
            <a:ext cx="645160" cy="285115"/>
          </a:xfrm>
          <a:prstGeom prst="rect">
            <a:avLst/>
          </a:prstGeom>
        </p:spPr>
        <p:txBody>
          <a:bodyPr vert="horz" wrap="square" lIns="0" tIns="0" rIns="0" bIns="0" rtlCol="0">
            <a:spAutoFit/>
          </a:bodyPr>
          <a:lstStyle/>
          <a:p>
            <a:pPr marL="12700"/>
            <a:r>
              <a:rPr spc="-5" dirty="0">
                <a:solidFill>
                  <a:srgbClr val="1A2944"/>
                </a:solidFill>
                <a:cs typeface="Arial"/>
              </a:rPr>
              <a:t>1980s</a:t>
            </a:r>
            <a:endParaRPr>
              <a:cs typeface="Arial"/>
            </a:endParaRPr>
          </a:p>
        </p:txBody>
      </p:sp>
      <p:sp>
        <p:nvSpPr>
          <p:cNvPr id="17" name="object 16">
            <a:extLst>
              <a:ext uri="{FF2B5EF4-FFF2-40B4-BE49-F238E27FC236}">
                <a16:creationId xmlns:a16="http://schemas.microsoft.com/office/drawing/2014/main" id="{EA1B0E39-9D75-4A94-B9C9-5031B7099E4E}"/>
              </a:ext>
            </a:extLst>
          </p:cNvPr>
          <p:cNvSpPr txBox="1"/>
          <p:nvPr/>
        </p:nvSpPr>
        <p:spPr>
          <a:xfrm>
            <a:off x="5791961" y="6613101"/>
            <a:ext cx="645160" cy="285115"/>
          </a:xfrm>
          <a:prstGeom prst="rect">
            <a:avLst/>
          </a:prstGeom>
        </p:spPr>
        <p:txBody>
          <a:bodyPr vert="horz" wrap="square" lIns="0" tIns="0" rIns="0" bIns="0" rtlCol="0">
            <a:spAutoFit/>
          </a:bodyPr>
          <a:lstStyle/>
          <a:p>
            <a:pPr marL="12700"/>
            <a:r>
              <a:rPr spc="-5" dirty="0">
                <a:solidFill>
                  <a:srgbClr val="1A2944"/>
                </a:solidFill>
                <a:cs typeface="Arial"/>
              </a:rPr>
              <a:t>1990s</a:t>
            </a:r>
            <a:endParaRPr>
              <a:cs typeface="Arial"/>
            </a:endParaRPr>
          </a:p>
        </p:txBody>
      </p:sp>
      <p:sp>
        <p:nvSpPr>
          <p:cNvPr id="18" name="object 17">
            <a:extLst>
              <a:ext uri="{FF2B5EF4-FFF2-40B4-BE49-F238E27FC236}">
                <a16:creationId xmlns:a16="http://schemas.microsoft.com/office/drawing/2014/main" id="{61BBBB19-23A6-4A5C-8C2F-9BE7191608F9}"/>
              </a:ext>
            </a:extLst>
          </p:cNvPr>
          <p:cNvSpPr txBox="1"/>
          <p:nvPr/>
        </p:nvSpPr>
        <p:spPr>
          <a:xfrm>
            <a:off x="7650227" y="6613101"/>
            <a:ext cx="664845" cy="285115"/>
          </a:xfrm>
          <a:prstGeom prst="rect">
            <a:avLst/>
          </a:prstGeom>
        </p:spPr>
        <p:txBody>
          <a:bodyPr vert="horz" wrap="square" lIns="0" tIns="0" rIns="0" bIns="0" rtlCol="0">
            <a:spAutoFit/>
          </a:bodyPr>
          <a:lstStyle/>
          <a:p>
            <a:pPr marL="12700"/>
            <a:r>
              <a:rPr spc="-5" dirty="0">
                <a:solidFill>
                  <a:srgbClr val="1A2944"/>
                </a:solidFill>
                <a:cs typeface="Arial"/>
              </a:rPr>
              <a:t>2000+</a:t>
            </a:r>
            <a:endParaRPr>
              <a:cs typeface="Arial"/>
            </a:endParaRPr>
          </a:p>
        </p:txBody>
      </p:sp>
      <p:sp>
        <p:nvSpPr>
          <p:cNvPr id="19" name="object 19">
            <a:extLst>
              <a:ext uri="{FF2B5EF4-FFF2-40B4-BE49-F238E27FC236}">
                <a16:creationId xmlns:a16="http://schemas.microsoft.com/office/drawing/2014/main" id="{F6DA1295-1156-4729-97B5-AABC099111C7}"/>
              </a:ext>
            </a:extLst>
          </p:cNvPr>
          <p:cNvSpPr txBox="1"/>
          <p:nvPr/>
        </p:nvSpPr>
        <p:spPr>
          <a:xfrm>
            <a:off x="1764894" y="1504449"/>
            <a:ext cx="7948295" cy="492443"/>
          </a:xfrm>
          <a:prstGeom prst="rect">
            <a:avLst/>
          </a:prstGeom>
        </p:spPr>
        <p:txBody>
          <a:bodyPr vert="horz" wrap="square" lIns="0" tIns="0" rIns="0" bIns="0" rtlCol="0">
            <a:spAutoFit/>
          </a:bodyPr>
          <a:lstStyle/>
          <a:p>
            <a:pPr marL="1374775" marR="5080"/>
            <a:r>
              <a:rPr sz="1600" spc="-5" dirty="0">
                <a:solidFill>
                  <a:srgbClr val="1A2944"/>
                </a:solidFill>
                <a:cs typeface="Arial"/>
              </a:rPr>
              <a:t>The</a:t>
            </a:r>
            <a:r>
              <a:rPr sz="1600" spc="5" dirty="0">
                <a:solidFill>
                  <a:srgbClr val="1A2944"/>
                </a:solidFill>
                <a:cs typeface="Arial"/>
              </a:rPr>
              <a:t> </a:t>
            </a:r>
            <a:r>
              <a:rPr sz="1600" spc="-5" dirty="0">
                <a:solidFill>
                  <a:srgbClr val="1A2944"/>
                </a:solidFill>
                <a:cs typeface="Arial"/>
              </a:rPr>
              <a:t>Dyna</a:t>
            </a:r>
            <a:r>
              <a:rPr sz="1600" spc="-15" dirty="0">
                <a:solidFill>
                  <a:srgbClr val="1A2944"/>
                </a:solidFill>
                <a:cs typeface="Arial"/>
              </a:rPr>
              <a:t>m</a:t>
            </a:r>
            <a:r>
              <a:rPr sz="1600" spc="-5" dirty="0">
                <a:solidFill>
                  <a:srgbClr val="1A2944"/>
                </a:solidFill>
                <a:cs typeface="Arial"/>
              </a:rPr>
              <a:t>ic</a:t>
            </a:r>
            <a:r>
              <a:rPr sz="1600" dirty="0">
                <a:solidFill>
                  <a:srgbClr val="1A2944"/>
                </a:solidFill>
                <a:cs typeface="Arial"/>
              </a:rPr>
              <a:t> </a:t>
            </a:r>
            <a:r>
              <a:rPr sz="1600" spc="-5" dirty="0">
                <a:solidFill>
                  <a:srgbClr val="1A2944"/>
                </a:solidFill>
                <a:cs typeface="Arial"/>
              </a:rPr>
              <a:t>Capab</a:t>
            </a:r>
            <a:r>
              <a:rPr sz="1600" dirty="0">
                <a:solidFill>
                  <a:srgbClr val="1A2944"/>
                </a:solidFill>
                <a:cs typeface="Arial"/>
              </a:rPr>
              <a:t>i</a:t>
            </a:r>
            <a:r>
              <a:rPr sz="1600" spc="-5" dirty="0">
                <a:solidFill>
                  <a:srgbClr val="1A2944"/>
                </a:solidFill>
                <a:cs typeface="Arial"/>
              </a:rPr>
              <a:t>lity</a:t>
            </a:r>
            <a:r>
              <a:rPr sz="1600" spc="-25" dirty="0">
                <a:solidFill>
                  <a:srgbClr val="1A2944"/>
                </a:solidFill>
                <a:cs typeface="Arial"/>
              </a:rPr>
              <a:t> </a:t>
            </a:r>
            <a:r>
              <a:rPr sz="1600" spc="-15" dirty="0">
                <a:solidFill>
                  <a:srgbClr val="1A2944"/>
                </a:solidFill>
                <a:cs typeface="Arial"/>
              </a:rPr>
              <a:t>m</a:t>
            </a:r>
            <a:r>
              <a:rPr sz="1600" spc="-5" dirty="0">
                <a:solidFill>
                  <a:srgbClr val="1A2944"/>
                </a:solidFill>
                <a:cs typeface="Arial"/>
              </a:rPr>
              <a:t>odel</a:t>
            </a:r>
            <a:r>
              <a:rPr sz="1600" spc="15" dirty="0">
                <a:solidFill>
                  <a:srgbClr val="1A2944"/>
                </a:solidFill>
                <a:cs typeface="Arial"/>
              </a:rPr>
              <a:t> </a:t>
            </a:r>
            <a:r>
              <a:rPr sz="1600" spc="-5" dirty="0">
                <a:solidFill>
                  <a:srgbClr val="1A2944"/>
                </a:solidFill>
                <a:cs typeface="Arial"/>
              </a:rPr>
              <a:t>is</a:t>
            </a:r>
            <a:r>
              <a:rPr sz="1600" spc="5" dirty="0">
                <a:solidFill>
                  <a:srgbClr val="1A2944"/>
                </a:solidFill>
                <a:cs typeface="Arial"/>
              </a:rPr>
              <a:t> </a:t>
            </a:r>
            <a:r>
              <a:rPr sz="1600" spc="-5" dirty="0">
                <a:solidFill>
                  <a:srgbClr val="1A2944"/>
                </a:solidFill>
                <a:cs typeface="Arial"/>
              </a:rPr>
              <a:t>only</a:t>
            </a:r>
            <a:r>
              <a:rPr sz="1600" spc="-10" dirty="0">
                <a:solidFill>
                  <a:srgbClr val="1A2944"/>
                </a:solidFill>
                <a:cs typeface="Arial"/>
              </a:rPr>
              <a:t> </a:t>
            </a:r>
            <a:r>
              <a:rPr sz="1600" spc="-5" dirty="0">
                <a:solidFill>
                  <a:srgbClr val="1A2944"/>
                </a:solidFill>
                <a:cs typeface="Arial"/>
              </a:rPr>
              <a:t>the</a:t>
            </a:r>
            <a:r>
              <a:rPr sz="1600" spc="10" dirty="0">
                <a:solidFill>
                  <a:srgbClr val="1A2944"/>
                </a:solidFill>
                <a:cs typeface="Arial"/>
              </a:rPr>
              <a:t> </a:t>
            </a:r>
            <a:r>
              <a:rPr sz="1600" spc="-5" dirty="0">
                <a:solidFill>
                  <a:srgbClr val="1A2944"/>
                </a:solidFill>
                <a:cs typeface="Arial"/>
              </a:rPr>
              <a:t>third</a:t>
            </a:r>
            <a:r>
              <a:rPr sz="1600" spc="5" dirty="0">
                <a:solidFill>
                  <a:srgbClr val="1A2944"/>
                </a:solidFill>
                <a:cs typeface="Arial"/>
              </a:rPr>
              <a:t> </a:t>
            </a:r>
            <a:r>
              <a:rPr sz="1600" spc="-5" dirty="0">
                <a:solidFill>
                  <a:srgbClr val="1A2944"/>
                </a:solidFill>
                <a:cs typeface="Arial"/>
              </a:rPr>
              <a:t>sub</a:t>
            </a:r>
            <a:r>
              <a:rPr sz="1600" dirty="0">
                <a:solidFill>
                  <a:srgbClr val="1A2944"/>
                </a:solidFill>
                <a:cs typeface="Arial"/>
              </a:rPr>
              <a:t>s</a:t>
            </a:r>
            <a:r>
              <a:rPr sz="1600" spc="-5" dirty="0">
                <a:solidFill>
                  <a:srgbClr val="1A2944"/>
                </a:solidFill>
                <a:cs typeface="Arial"/>
              </a:rPr>
              <a:t>tant</a:t>
            </a:r>
            <a:r>
              <a:rPr sz="1600" dirty="0">
                <a:solidFill>
                  <a:srgbClr val="1A2944"/>
                </a:solidFill>
                <a:cs typeface="Arial"/>
              </a:rPr>
              <a:t>i</a:t>
            </a:r>
            <a:r>
              <a:rPr sz="1600" spc="-5" dirty="0">
                <a:solidFill>
                  <a:srgbClr val="1A2944"/>
                </a:solidFill>
                <a:cs typeface="Arial"/>
              </a:rPr>
              <a:t>ve</a:t>
            </a:r>
            <a:r>
              <a:rPr sz="1600" spc="15" dirty="0">
                <a:solidFill>
                  <a:srgbClr val="1A2944"/>
                </a:solidFill>
                <a:cs typeface="Arial"/>
              </a:rPr>
              <a:t> </a:t>
            </a:r>
            <a:r>
              <a:rPr sz="1600" spc="-5" dirty="0">
                <a:solidFill>
                  <a:srgbClr val="1A2944"/>
                </a:solidFill>
                <a:cs typeface="Arial"/>
              </a:rPr>
              <a:t>fra</a:t>
            </a:r>
            <a:r>
              <a:rPr sz="1600" spc="-20" dirty="0">
                <a:solidFill>
                  <a:srgbClr val="1A2944"/>
                </a:solidFill>
                <a:cs typeface="Arial"/>
              </a:rPr>
              <a:t>m</a:t>
            </a:r>
            <a:r>
              <a:rPr sz="1600" spc="-5" dirty="0">
                <a:solidFill>
                  <a:srgbClr val="1A2944"/>
                </a:solidFill>
                <a:cs typeface="Arial"/>
              </a:rPr>
              <a:t>ework</a:t>
            </a:r>
            <a:r>
              <a:rPr sz="1600" spc="35" dirty="0">
                <a:solidFill>
                  <a:srgbClr val="1A2944"/>
                </a:solidFill>
                <a:cs typeface="Arial"/>
              </a:rPr>
              <a:t> </a:t>
            </a:r>
            <a:r>
              <a:rPr sz="1600" spc="-5" dirty="0">
                <a:solidFill>
                  <a:srgbClr val="1A2944"/>
                </a:solidFill>
                <a:cs typeface="Arial"/>
              </a:rPr>
              <a:t>for </a:t>
            </a:r>
            <a:r>
              <a:rPr sz="1600" spc="-15" dirty="0">
                <a:solidFill>
                  <a:srgbClr val="1A2944"/>
                </a:solidFill>
                <a:cs typeface="Arial"/>
              </a:rPr>
              <a:t>m</a:t>
            </a:r>
            <a:r>
              <a:rPr sz="1600" spc="-5" dirty="0">
                <a:solidFill>
                  <a:srgbClr val="1A2944"/>
                </a:solidFill>
                <a:cs typeface="Arial"/>
              </a:rPr>
              <a:t>ainta</a:t>
            </a:r>
            <a:r>
              <a:rPr sz="1600" dirty="0">
                <a:solidFill>
                  <a:srgbClr val="1A2944"/>
                </a:solidFill>
                <a:cs typeface="Arial"/>
              </a:rPr>
              <a:t>i</a:t>
            </a:r>
            <a:r>
              <a:rPr sz="1600" spc="-5" dirty="0">
                <a:solidFill>
                  <a:srgbClr val="1A2944"/>
                </a:solidFill>
                <a:cs typeface="Arial"/>
              </a:rPr>
              <a:t>ning </a:t>
            </a:r>
            <a:r>
              <a:rPr sz="1600" dirty="0">
                <a:solidFill>
                  <a:srgbClr val="1A2944"/>
                </a:solidFill>
                <a:cs typeface="Arial"/>
              </a:rPr>
              <a:t>c</a:t>
            </a:r>
            <a:r>
              <a:rPr sz="1600" spc="-5" dirty="0">
                <a:solidFill>
                  <a:srgbClr val="1A2944"/>
                </a:solidFill>
                <a:cs typeface="Arial"/>
              </a:rPr>
              <a:t>o</a:t>
            </a:r>
            <a:r>
              <a:rPr sz="1600" spc="-15" dirty="0">
                <a:solidFill>
                  <a:srgbClr val="1A2944"/>
                </a:solidFill>
                <a:cs typeface="Arial"/>
              </a:rPr>
              <a:t>m</a:t>
            </a:r>
            <a:r>
              <a:rPr sz="1600" spc="-5" dirty="0">
                <a:solidFill>
                  <a:srgbClr val="1A2944"/>
                </a:solidFill>
                <a:cs typeface="Arial"/>
              </a:rPr>
              <a:t>pet</a:t>
            </a:r>
            <a:r>
              <a:rPr sz="1600" dirty="0">
                <a:solidFill>
                  <a:srgbClr val="1A2944"/>
                </a:solidFill>
                <a:cs typeface="Arial"/>
              </a:rPr>
              <a:t>i</a:t>
            </a:r>
            <a:r>
              <a:rPr sz="1600" spc="-5" dirty="0">
                <a:solidFill>
                  <a:srgbClr val="1A2944"/>
                </a:solidFill>
                <a:cs typeface="Arial"/>
              </a:rPr>
              <a:t>tive ad</a:t>
            </a:r>
            <a:r>
              <a:rPr sz="1600" dirty="0">
                <a:solidFill>
                  <a:srgbClr val="1A2944"/>
                </a:solidFill>
                <a:cs typeface="Arial"/>
              </a:rPr>
              <a:t>v</a:t>
            </a:r>
            <a:r>
              <a:rPr sz="1600" spc="-5" dirty="0">
                <a:solidFill>
                  <a:srgbClr val="1A2944"/>
                </a:solidFill>
                <a:cs typeface="Arial"/>
              </a:rPr>
              <a:t>antage</a:t>
            </a:r>
            <a:r>
              <a:rPr sz="1600" spc="10" dirty="0">
                <a:solidFill>
                  <a:srgbClr val="1A2944"/>
                </a:solidFill>
                <a:cs typeface="Arial"/>
              </a:rPr>
              <a:t> </a:t>
            </a:r>
            <a:r>
              <a:rPr sz="1600" spc="-5" dirty="0">
                <a:solidFill>
                  <a:srgbClr val="1A2944"/>
                </a:solidFill>
                <a:cs typeface="Arial"/>
              </a:rPr>
              <a:t>to</a:t>
            </a:r>
            <a:r>
              <a:rPr sz="1600" spc="25" dirty="0">
                <a:solidFill>
                  <a:srgbClr val="1A2944"/>
                </a:solidFill>
                <a:cs typeface="Arial"/>
              </a:rPr>
              <a:t> </a:t>
            </a:r>
            <a:r>
              <a:rPr sz="1600" spc="-5" dirty="0">
                <a:solidFill>
                  <a:srgbClr val="1A2944"/>
                </a:solidFill>
                <a:cs typeface="Arial"/>
              </a:rPr>
              <a:t>e</a:t>
            </a:r>
            <a:r>
              <a:rPr sz="1600" spc="-15" dirty="0">
                <a:solidFill>
                  <a:srgbClr val="1A2944"/>
                </a:solidFill>
                <a:cs typeface="Arial"/>
              </a:rPr>
              <a:t>m</a:t>
            </a:r>
            <a:r>
              <a:rPr sz="1600" spc="-5" dirty="0">
                <a:solidFill>
                  <a:srgbClr val="1A2944"/>
                </a:solidFill>
                <a:cs typeface="Arial"/>
              </a:rPr>
              <a:t>erge</a:t>
            </a:r>
            <a:r>
              <a:rPr sz="1600" spc="15" dirty="0">
                <a:solidFill>
                  <a:srgbClr val="1A2944"/>
                </a:solidFill>
                <a:cs typeface="Arial"/>
              </a:rPr>
              <a:t> </a:t>
            </a:r>
            <a:r>
              <a:rPr sz="1600" spc="-5" dirty="0">
                <a:solidFill>
                  <a:srgbClr val="1A2944"/>
                </a:solidFill>
                <a:cs typeface="Arial"/>
              </a:rPr>
              <a:t>in the</a:t>
            </a:r>
            <a:r>
              <a:rPr sz="1600" spc="10" dirty="0">
                <a:solidFill>
                  <a:srgbClr val="1A2944"/>
                </a:solidFill>
                <a:cs typeface="Arial"/>
              </a:rPr>
              <a:t> </a:t>
            </a:r>
            <a:r>
              <a:rPr sz="1600" spc="-5" dirty="0">
                <a:solidFill>
                  <a:srgbClr val="1A2944"/>
                </a:solidFill>
                <a:cs typeface="Arial"/>
              </a:rPr>
              <a:t>last</a:t>
            </a:r>
            <a:r>
              <a:rPr sz="1600" spc="-15" dirty="0">
                <a:solidFill>
                  <a:srgbClr val="1A2944"/>
                </a:solidFill>
                <a:cs typeface="Arial"/>
              </a:rPr>
              <a:t> </a:t>
            </a:r>
            <a:r>
              <a:rPr sz="1600" spc="-5" dirty="0">
                <a:solidFill>
                  <a:srgbClr val="1A2944"/>
                </a:solidFill>
                <a:cs typeface="Arial"/>
              </a:rPr>
              <a:t>35</a:t>
            </a:r>
            <a:r>
              <a:rPr sz="1600" spc="20" dirty="0">
                <a:solidFill>
                  <a:srgbClr val="1A2944"/>
                </a:solidFill>
                <a:cs typeface="Arial"/>
              </a:rPr>
              <a:t> </a:t>
            </a:r>
            <a:r>
              <a:rPr sz="1600" spc="-5" dirty="0">
                <a:solidFill>
                  <a:srgbClr val="1A2944"/>
                </a:solidFill>
                <a:cs typeface="Arial"/>
              </a:rPr>
              <a:t>years</a:t>
            </a:r>
            <a:endParaRPr sz="1600" dirty="0">
              <a:cs typeface="Arial"/>
            </a:endParaRPr>
          </a:p>
        </p:txBody>
      </p:sp>
      <p:sp>
        <p:nvSpPr>
          <p:cNvPr id="20" name="Slide Number Placeholder 21">
            <a:extLst>
              <a:ext uri="{FF2B5EF4-FFF2-40B4-BE49-F238E27FC236}">
                <a16:creationId xmlns:a16="http://schemas.microsoft.com/office/drawing/2014/main" id="{98AFD5FF-CED9-4E80-A784-0482A7CA310B}"/>
              </a:ext>
            </a:extLst>
          </p:cNvPr>
          <p:cNvSpPr>
            <a:spLocks noGrp="1"/>
          </p:cNvSpPr>
          <p:nvPr>
            <p:ph type="sldNum" sz="quarter" idx="12"/>
          </p:nvPr>
        </p:nvSpPr>
        <p:spPr>
          <a:xfrm>
            <a:off x="9299193" y="6649752"/>
            <a:ext cx="762000" cy="365125"/>
          </a:xfrm>
        </p:spPr>
        <p:txBody>
          <a:bodyPr/>
          <a:lstStyle/>
          <a:p>
            <a:fld id="{DD124695-114D-48E9-A75F-16448903BDFF}" type="slidenum">
              <a:rPr lang="en-US" smtClean="0">
                <a:latin typeface="+mn-lt"/>
              </a:rPr>
              <a:t>14</a:t>
            </a:fld>
            <a:endParaRPr lang="en-US" dirty="0">
              <a:latin typeface="+mn-lt"/>
            </a:endParaRPr>
          </a:p>
        </p:txBody>
      </p:sp>
      <p:sp>
        <p:nvSpPr>
          <p:cNvPr id="21" name="TextBox 19">
            <a:extLst>
              <a:ext uri="{FF2B5EF4-FFF2-40B4-BE49-F238E27FC236}">
                <a16:creationId xmlns:a16="http://schemas.microsoft.com/office/drawing/2014/main" id="{BBEC41F8-1281-43BD-9DFF-73867E8E94E3}"/>
              </a:ext>
            </a:extLst>
          </p:cNvPr>
          <p:cNvSpPr txBox="1"/>
          <p:nvPr/>
        </p:nvSpPr>
        <p:spPr>
          <a:xfrm>
            <a:off x="1601599" y="2726462"/>
            <a:ext cx="1318787" cy="523220"/>
          </a:xfrm>
          <a:prstGeom prst="rect">
            <a:avLst/>
          </a:prstGeom>
          <a:noFill/>
        </p:spPr>
        <p:txBody>
          <a:bodyPr wrap="square" rtlCol="0">
            <a:spAutoFit/>
          </a:bodyPr>
          <a:lstStyle/>
          <a:p>
            <a:pPr algn="ctr"/>
            <a:r>
              <a:rPr lang="en-US" sz="1400" dirty="0"/>
              <a:t>Deep Uncertainty</a:t>
            </a:r>
          </a:p>
        </p:txBody>
      </p:sp>
      <p:sp>
        <p:nvSpPr>
          <p:cNvPr id="22" name="TextBox 22">
            <a:extLst>
              <a:ext uri="{FF2B5EF4-FFF2-40B4-BE49-F238E27FC236}">
                <a16:creationId xmlns:a16="http://schemas.microsoft.com/office/drawing/2014/main" id="{F10FD131-73D7-4C3A-BA08-547E62BDD82E}"/>
              </a:ext>
            </a:extLst>
          </p:cNvPr>
          <p:cNvSpPr txBox="1"/>
          <p:nvPr/>
        </p:nvSpPr>
        <p:spPr>
          <a:xfrm>
            <a:off x="1601599" y="4572650"/>
            <a:ext cx="1318787" cy="307777"/>
          </a:xfrm>
          <a:prstGeom prst="rect">
            <a:avLst/>
          </a:prstGeom>
          <a:noFill/>
        </p:spPr>
        <p:txBody>
          <a:bodyPr wrap="square" rtlCol="0">
            <a:spAutoFit/>
          </a:bodyPr>
          <a:lstStyle/>
          <a:p>
            <a:pPr algn="ctr"/>
            <a:r>
              <a:rPr lang="en-US" sz="1400" dirty="0"/>
              <a:t>Risk</a:t>
            </a:r>
          </a:p>
        </p:txBody>
      </p:sp>
    </p:spTree>
    <p:extLst>
      <p:ext uri="{BB962C8B-B14F-4D97-AF65-F5344CB8AC3E}">
        <p14:creationId xmlns:p14="http://schemas.microsoft.com/office/powerpoint/2010/main" val="209066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0A5DA8-7445-48AD-9BD6-5AA842E57AAD}"/>
              </a:ext>
            </a:extLst>
          </p:cNvPr>
          <p:cNvSpPr>
            <a:spLocks noGrp="1"/>
          </p:cNvSpPr>
          <p:nvPr>
            <p:ph type="title"/>
          </p:nvPr>
        </p:nvSpPr>
        <p:spPr>
          <a:xfrm>
            <a:off x="838200" y="180459"/>
            <a:ext cx="10515600" cy="1325563"/>
          </a:xfrm>
        </p:spPr>
        <p:txBody>
          <a:bodyPr>
            <a:normAutofit fontScale="90000"/>
          </a:bodyPr>
          <a:lstStyle/>
          <a:p>
            <a:r>
              <a:rPr kumimoji="0" lang="en-US" altLang="en-US" sz="4400" i="0" u="none" strike="noStrike" cap="none" normalizeH="0" baseline="0" dirty="0">
                <a:ln>
                  <a:noFill/>
                </a:ln>
                <a:solidFill>
                  <a:schemeClr val="tx1"/>
                </a:solidFill>
                <a:effectLst/>
                <a:latin typeface="+mj-lt"/>
                <a:ea typeface="Calibri" pitchFamily="34" charset="0"/>
                <a:cs typeface="Times New Roman" pitchFamily="18" charset="0"/>
              </a:rPr>
              <a:t>Deep uncertainty</a:t>
            </a:r>
            <a:r>
              <a:rPr kumimoji="0" lang="en-US" altLang="en-US" sz="4400" i="0" u="none" strike="noStrike" cap="none" normalizeH="0" dirty="0">
                <a:ln>
                  <a:noFill/>
                </a:ln>
                <a:solidFill>
                  <a:schemeClr val="tx1"/>
                </a:solidFill>
                <a:effectLst/>
                <a:latin typeface="+mj-lt"/>
                <a:ea typeface="Calibri" pitchFamily="34" charset="0"/>
                <a:cs typeface="Times New Roman" pitchFamily="18" charset="0"/>
              </a:rPr>
              <a:t> in the </a:t>
            </a:r>
            <a:r>
              <a:rPr lang="en-US" altLang="en-US" dirty="0">
                <a:ea typeface="Calibri" pitchFamily="34" charset="0"/>
                <a:cs typeface="Times New Roman" pitchFamily="18" charset="0"/>
              </a:rPr>
              <a:t>VUCA environment </a:t>
            </a:r>
            <a:r>
              <a:rPr kumimoji="0" lang="en-US" altLang="en-US" sz="4400" i="0" u="none" strike="noStrike" cap="none" normalizeH="0" dirty="0">
                <a:ln>
                  <a:noFill/>
                </a:ln>
                <a:solidFill>
                  <a:schemeClr val="tx1"/>
                </a:solidFill>
                <a:effectLst/>
                <a:latin typeface="+mj-lt"/>
                <a:ea typeface="Calibri" pitchFamily="34" charset="0"/>
                <a:cs typeface="Times New Roman" pitchFamily="18" charset="0"/>
              </a:rPr>
              <a:t>requires dynamic capabilities</a:t>
            </a:r>
            <a:r>
              <a:rPr lang="en-US" altLang="en-US" dirty="0">
                <a:ea typeface="Calibri" pitchFamily="34" charset="0"/>
                <a:cs typeface="Times New Roman" pitchFamily="18" charset="0"/>
              </a:rPr>
              <a:t> </a:t>
            </a:r>
            <a:r>
              <a:rPr lang="fi-FI" dirty="0"/>
              <a:t>(</a:t>
            </a:r>
            <a:r>
              <a:rPr lang="fi-FI" dirty="0" err="1"/>
              <a:t>modified</a:t>
            </a:r>
            <a:r>
              <a:rPr lang="fi-FI" dirty="0"/>
              <a:t>, </a:t>
            </a:r>
            <a:r>
              <a:rPr lang="fi-FI" dirty="0" err="1"/>
              <a:t>Teece</a:t>
            </a:r>
            <a:r>
              <a:rPr lang="fi-FI" dirty="0"/>
              <a:t> 2016) </a:t>
            </a:r>
          </a:p>
        </p:txBody>
      </p:sp>
      <p:pic>
        <p:nvPicPr>
          <p:cNvPr id="4" name="Picture 6" descr="C:\Users\mdejesus\Downloads\DynamicVOrdinaryFrontierMix_v2 %281%29.png">
            <a:extLst>
              <a:ext uri="{FF2B5EF4-FFF2-40B4-BE49-F238E27FC236}">
                <a16:creationId xmlns:a16="http://schemas.microsoft.com/office/drawing/2014/main" id="{B28B7E31-A933-4E3E-92C5-2D4A237374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571626"/>
            <a:ext cx="9944101" cy="5286374"/>
          </a:xfrm>
          <a:prstGeom prst="rect">
            <a:avLst/>
          </a:prstGeom>
          <a:noFill/>
          <a:ln>
            <a:noFill/>
          </a:ln>
        </p:spPr>
      </p:pic>
      <p:sp>
        <p:nvSpPr>
          <p:cNvPr id="5" name="Tekstiruutu 4">
            <a:extLst>
              <a:ext uri="{FF2B5EF4-FFF2-40B4-BE49-F238E27FC236}">
                <a16:creationId xmlns:a16="http://schemas.microsoft.com/office/drawing/2014/main" id="{870C30DA-BD7E-4768-8C10-048DCB490659}"/>
              </a:ext>
            </a:extLst>
          </p:cNvPr>
          <p:cNvSpPr txBox="1"/>
          <p:nvPr/>
        </p:nvSpPr>
        <p:spPr>
          <a:xfrm>
            <a:off x="3886200" y="1506022"/>
            <a:ext cx="6515053" cy="461665"/>
          </a:xfrm>
          <a:prstGeom prst="rect">
            <a:avLst/>
          </a:prstGeom>
          <a:noFill/>
        </p:spPr>
        <p:txBody>
          <a:bodyPr wrap="none" rtlCol="0">
            <a:spAutoFit/>
          </a:bodyPr>
          <a:lstStyle/>
          <a:p>
            <a:r>
              <a:rPr lang="fi-FI" sz="2400" b="1" dirty="0" err="1"/>
              <a:t>Higher</a:t>
            </a:r>
            <a:r>
              <a:rPr lang="fi-FI" sz="2400" b="1" dirty="0"/>
              <a:t> </a:t>
            </a:r>
            <a:r>
              <a:rPr lang="fi-FI" sz="2400" b="1" dirty="0" err="1"/>
              <a:t>competitiveness</a:t>
            </a:r>
            <a:r>
              <a:rPr lang="fi-FI" sz="2400" b="1" dirty="0"/>
              <a:t> in </a:t>
            </a:r>
            <a:r>
              <a:rPr lang="fi-FI" sz="2400" b="1" dirty="0" err="1"/>
              <a:t>the</a:t>
            </a:r>
            <a:r>
              <a:rPr lang="fi-FI" sz="2400" b="1" dirty="0"/>
              <a:t> VUCA </a:t>
            </a:r>
            <a:r>
              <a:rPr lang="fi-FI" sz="2400" b="1" dirty="0" err="1"/>
              <a:t>environment</a:t>
            </a:r>
            <a:endParaRPr lang="fi-FI" sz="2400" b="1" dirty="0"/>
          </a:p>
        </p:txBody>
      </p:sp>
      <p:sp>
        <p:nvSpPr>
          <p:cNvPr id="6" name="Tekstiruutu 5">
            <a:extLst>
              <a:ext uri="{FF2B5EF4-FFF2-40B4-BE49-F238E27FC236}">
                <a16:creationId xmlns:a16="http://schemas.microsoft.com/office/drawing/2014/main" id="{C3AE0AE1-5A4B-421A-BDCC-BB73E94F2B40}"/>
              </a:ext>
            </a:extLst>
          </p:cNvPr>
          <p:cNvSpPr txBox="1"/>
          <p:nvPr/>
        </p:nvSpPr>
        <p:spPr>
          <a:xfrm>
            <a:off x="8467725" y="3983980"/>
            <a:ext cx="3509422" cy="1200329"/>
          </a:xfrm>
          <a:prstGeom prst="rect">
            <a:avLst/>
          </a:prstGeom>
          <a:noFill/>
        </p:spPr>
        <p:txBody>
          <a:bodyPr wrap="none" rtlCol="0">
            <a:spAutoFit/>
          </a:bodyPr>
          <a:lstStyle/>
          <a:p>
            <a:r>
              <a:rPr lang="fi-FI" sz="2400" b="1" dirty="0" err="1"/>
              <a:t>Lower</a:t>
            </a:r>
            <a:r>
              <a:rPr lang="fi-FI" sz="2400" b="1" dirty="0"/>
              <a:t> </a:t>
            </a:r>
            <a:r>
              <a:rPr lang="fi-FI" sz="2400" b="1" dirty="0" err="1"/>
              <a:t>competitiveness</a:t>
            </a:r>
            <a:r>
              <a:rPr lang="fi-FI" sz="2400" b="1" dirty="0"/>
              <a:t> in </a:t>
            </a:r>
          </a:p>
          <a:p>
            <a:r>
              <a:rPr lang="fi-FI" sz="2400" b="1" dirty="0" err="1"/>
              <a:t>the</a:t>
            </a:r>
            <a:r>
              <a:rPr lang="fi-FI" sz="2400" b="1" dirty="0"/>
              <a:t> VUCA </a:t>
            </a:r>
            <a:r>
              <a:rPr lang="fi-FI" sz="2400" b="1" dirty="0" err="1"/>
              <a:t>environment</a:t>
            </a:r>
            <a:endParaRPr lang="fi-FI" sz="2400" b="1" dirty="0"/>
          </a:p>
          <a:p>
            <a:endParaRPr lang="fi-FI" sz="2400" b="1" dirty="0"/>
          </a:p>
        </p:txBody>
      </p:sp>
      <p:sp>
        <p:nvSpPr>
          <p:cNvPr id="7" name="Tekstiruutu 6">
            <a:extLst>
              <a:ext uri="{FF2B5EF4-FFF2-40B4-BE49-F238E27FC236}">
                <a16:creationId xmlns:a16="http://schemas.microsoft.com/office/drawing/2014/main" id="{EC9C7EE7-5095-4F64-A363-75B8744BB9E6}"/>
              </a:ext>
            </a:extLst>
          </p:cNvPr>
          <p:cNvSpPr txBox="1"/>
          <p:nvPr/>
        </p:nvSpPr>
        <p:spPr>
          <a:xfrm>
            <a:off x="7411554" y="2490829"/>
            <a:ext cx="4063420" cy="830997"/>
          </a:xfrm>
          <a:prstGeom prst="rect">
            <a:avLst/>
          </a:prstGeom>
          <a:noFill/>
        </p:spPr>
        <p:txBody>
          <a:bodyPr wrap="none" rtlCol="0">
            <a:spAutoFit/>
          </a:bodyPr>
          <a:lstStyle/>
          <a:p>
            <a:r>
              <a:rPr lang="fi-FI" sz="2400" b="1" dirty="0" err="1"/>
              <a:t>Middle-range</a:t>
            </a:r>
            <a:r>
              <a:rPr lang="fi-FI" sz="2400" b="1" dirty="0"/>
              <a:t> </a:t>
            </a:r>
            <a:r>
              <a:rPr lang="fi-FI" sz="2400" b="1" dirty="0" err="1"/>
              <a:t>competitiveness</a:t>
            </a:r>
            <a:endParaRPr lang="fi-FI" sz="2400" b="1" dirty="0"/>
          </a:p>
          <a:p>
            <a:r>
              <a:rPr lang="fi-FI" sz="2400" b="1" dirty="0"/>
              <a:t>In </a:t>
            </a:r>
            <a:r>
              <a:rPr lang="fi-FI" sz="2400" b="1" dirty="0" err="1"/>
              <a:t>the</a:t>
            </a:r>
            <a:r>
              <a:rPr lang="fi-FI" sz="2400" b="1" dirty="0"/>
              <a:t> VUCA </a:t>
            </a:r>
            <a:r>
              <a:rPr lang="fi-FI" sz="2400" b="1" dirty="0" err="1"/>
              <a:t>environment</a:t>
            </a:r>
            <a:endParaRPr lang="fi-FI" sz="2400" b="1" dirty="0"/>
          </a:p>
        </p:txBody>
      </p:sp>
    </p:spTree>
    <p:extLst>
      <p:ext uri="{BB962C8B-B14F-4D97-AF65-F5344CB8AC3E}">
        <p14:creationId xmlns:p14="http://schemas.microsoft.com/office/powerpoint/2010/main" val="368452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F6CAD3-4116-41D2-AC48-A64ED74B8824}"/>
              </a:ext>
            </a:extLst>
          </p:cNvPr>
          <p:cNvSpPr>
            <a:spLocks noGrp="1"/>
          </p:cNvSpPr>
          <p:nvPr>
            <p:ph type="title"/>
          </p:nvPr>
        </p:nvSpPr>
        <p:spPr/>
        <p:txBody>
          <a:bodyPr/>
          <a:lstStyle/>
          <a:p>
            <a:r>
              <a:rPr lang="fi-FI" dirty="0" err="1"/>
              <a:t>Ordinary</a:t>
            </a:r>
            <a:r>
              <a:rPr lang="fi-FI" dirty="0"/>
              <a:t> </a:t>
            </a:r>
            <a:r>
              <a:rPr lang="fi-FI" dirty="0" err="1"/>
              <a:t>capabilities</a:t>
            </a:r>
            <a:r>
              <a:rPr lang="fi-FI" dirty="0"/>
              <a:t> and </a:t>
            </a:r>
            <a:r>
              <a:rPr lang="fi-FI" dirty="0" err="1"/>
              <a:t>dynamic</a:t>
            </a:r>
            <a:r>
              <a:rPr lang="fi-FI" dirty="0"/>
              <a:t> </a:t>
            </a:r>
            <a:r>
              <a:rPr lang="fi-FI" dirty="0" err="1"/>
              <a:t>capabilities</a:t>
            </a:r>
            <a:r>
              <a:rPr lang="fi-FI" dirty="0"/>
              <a:t> (Kaivo-oja 2022)</a:t>
            </a:r>
          </a:p>
        </p:txBody>
      </p:sp>
      <p:cxnSp>
        <p:nvCxnSpPr>
          <p:cNvPr id="5" name="Suora yhdysviiva 4">
            <a:extLst>
              <a:ext uri="{FF2B5EF4-FFF2-40B4-BE49-F238E27FC236}">
                <a16:creationId xmlns:a16="http://schemas.microsoft.com/office/drawing/2014/main" id="{21489632-7A5B-4A14-B4AF-F3528F0F83C7}"/>
              </a:ext>
            </a:extLst>
          </p:cNvPr>
          <p:cNvCxnSpPr/>
          <p:nvPr/>
        </p:nvCxnSpPr>
        <p:spPr>
          <a:xfrm flipV="1">
            <a:off x="2226363" y="2040835"/>
            <a:ext cx="0" cy="365760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 name="Suora nuoliyhdysviiva 6">
            <a:extLst>
              <a:ext uri="{FF2B5EF4-FFF2-40B4-BE49-F238E27FC236}">
                <a16:creationId xmlns:a16="http://schemas.microsoft.com/office/drawing/2014/main" id="{F50D71B4-3133-4CDA-ABAB-85EF3C7D4252}"/>
              </a:ext>
            </a:extLst>
          </p:cNvPr>
          <p:cNvCxnSpPr/>
          <p:nvPr/>
        </p:nvCxnSpPr>
        <p:spPr>
          <a:xfrm>
            <a:off x="2120348" y="5698435"/>
            <a:ext cx="64405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uora yhdysviiva 10">
            <a:extLst>
              <a:ext uri="{FF2B5EF4-FFF2-40B4-BE49-F238E27FC236}">
                <a16:creationId xmlns:a16="http://schemas.microsoft.com/office/drawing/2014/main" id="{A08864C2-CF76-4597-BE5B-4A29A633878B}"/>
              </a:ext>
            </a:extLst>
          </p:cNvPr>
          <p:cNvCxnSpPr/>
          <p:nvPr/>
        </p:nvCxnSpPr>
        <p:spPr>
          <a:xfrm>
            <a:off x="2252869" y="3843131"/>
            <a:ext cx="7209183" cy="0"/>
          </a:xfrm>
          <a:prstGeom prst="line">
            <a:avLst/>
          </a:prstGeom>
        </p:spPr>
        <p:style>
          <a:lnRef idx="1">
            <a:schemeClr val="dk1"/>
          </a:lnRef>
          <a:fillRef idx="0">
            <a:schemeClr val="dk1"/>
          </a:fillRef>
          <a:effectRef idx="0">
            <a:schemeClr val="dk1"/>
          </a:effectRef>
          <a:fontRef idx="minor">
            <a:schemeClr val="tx1"/>
          </a:fontRef>
        </p:style>
      </p:cxnSp>
      <p:cxnSp>
        <p:nvCxnSpPr>
          <p:cNvPr id="13" name="Suora yhdysviiva 12">
            <a:extLst>
              <a:ext uri="{FF2B5EF4-FFF2-40B4-BE49-F238E27FC236}">
                <a16:creationId xmlns:a16="http://schemas.microsoft.com/office/drawing/2014/main" id="{B9497CDB-658E-4252-9051-8DEC20894011}"/>
              </a:ext>
            </a:extLst>
          </p:cNvPr>
          <p:cNvCxnSpPr/>
          <p:nvPr/>
        </p:nvCxnSpPr>
        <p:spPr>
          <a:xfrm flipV="1">
            <a:off x="5420139" y="1895061"/>
            <a:ext cx="0" cy="3803374"/>
          </a:xfrm>
          <a:prstGeom prst="line">
            <a:avLst/>
          </a:prstGeom>
        </p:spPr>
        <p:style>
          <a:lnRef idx="1">
            <a:schemeClr val="dk1"/>
          </a:lnRef>
          <a:fillRef idx="0">
            <a:schemeClr val="dk1"/>
          </a:fillRef>
          <a:effectRef idx="0">
            <a:schemeClr val="dk1"/>
          </a:effectRef>
          <a:fontRef idx="minor">
            <a:schemeClr val="tx1"/>
          </a:fontRef>
        </p:style>
      </p:cxnSp>
      <p:sp>
        <p:nvSpPr>
          <p:cNvPr id="14" name="Tekstiruutu 13">
            <a:extLst>
              <a:ext uri="{FF2B5EF4-FFF2-40B4-BE49-F238E27FC236}">
                <a16:creationId xmlns:a16="http://schemas.microsoft.com/office/drawing/2014/main" id="{1D324F4C-38B1-4DE5-819B-8E40FC67924F}"/>
              </a:ext>
            </a:extLst>
          </p:cNvPr>
          <p:cNvSpPr txBox="1"/>
          <p:nvPr/>
        </p:nvSpPr>
        <p:spPr>
          <a:xfrm>
            <a:off x="2186609" y="6096000"/>
            <a:ext cx="6847259" cy="369332"/>
          </a:xfrm>
          <a:prstGeom prst="rect">
            <a:avLst/>
          </a:prstGeom>
          <a:noFill/>
        </p:spPr>
        <p:txBody>
          <a:bodyPr wrap="none" rtlCol="0">
            <a:spAutoFit/>
          </a:bodyPr>
          <a:lstStyle/>
          <a:p>
            <a:r>
              <a:rPr lang="fi-FI" dirty="0" err="1"/>
              <a:t>Low</a:t>
            </a:r>
            <a:r>
              <a:rPr lang="fi-FI" dirty="0"/>
              <a:t> </a:t>
            </a:r>
            <a:r>
              <a:rPr lang="fi-FI" dirty="0" err="1"/>
              <a:t>level</a:t>
            </a:r>
            <a:r>
              <a:rPr lang="fi-FI" dirty="0"/>
              <a:t> of </a:t>
            </a:r>
            <a:r>
              <a:rPr lang="fi-FI" dirty="0" err="1"/>
              <a:t>ordinary</a:t>
            </a:r>
            <a:r>
              <a:rPr lang="fi-FI" dirty="0"/>
              <a:t> </a:t>
            </a:r>
            <a:r>
              <a:rPr lang="fi-FI" dirty="0" err="1"/>
              <a:t>capabilities</a:t>
            </a:r>
            <a:r>
              <a:rPr lang="fi-FI" dirty="0"/>
              <a:t>         </a:t>
            </a:r>
            <a:r>
              <a:rPr lang="fi-FI" dirty="0" err="1"/>
              <a:t>High</a:t>
            </a:r>
            <a:r>
              <a:rPr lang="fi-FI" dirty="0"/>
              <a:t> </a:t>
            </a:r>
            <a:r>
              <a:rPr lang="fi-FI" dirty="0" err="1"/>
              <a:t>level</a:t>
            </a:r>
            <a:r>
              <a:rPr lang="fi-FI" dirty="0"/>
              <a:t> of </a:t>
            </a:r>
            <a:r>
              <a:rPr lang="fi-FI" dirty="0" err="1"/>
              <a:t>ordinary</a:t>
            </a:r>
            <a:r>
              <a:rPr lang="fi-FI" dirty="0"/>
              <a:t> </a:t>
            </a:r>
            <a:r>
              <a:rPr lang="fi-FI" dirty="0" err="1"/>
              <a:t>capabilities</a:t>
            </a:r>
            <a:endParaRPr lang="fi-FI" dirty="0"/>
          </a:p>
        </p:txBody>
      </p:sp>
      <p:sp>
        <p:nvSpPr>
          <p:cNvPr id="15" name="Tekstiruutu 14">
            <a:extLst>
              <a:ext uri="{FF2B5EF4-FFF2-40B4-BE49-F238E27FC236}">
                <a16:creationId xmlns:a16="http://schemas.microsoft.com/office/drawing/2014/main" id="{D5A4328F-1EA6-4EA8-89F2-C26BCE88E36C}"/>
              </a:ext>
            </a:extLst>
          </p:cNvPr>
          <p:cNvSpPr txBox="1"/>
          <p:nvPr/>
        </p:nvSpPr>
        <p:spPr>
          <a:xfrm>
            <a:off x="97427" y="2468963"/>
            <a:ext cx="2561599" cy="2585323"/>
          </a:xfrm>
          <a:prstGeom prst="rect">
            <a:avLst/>
          </a:prstGeom>
          <a:noFill/>
        </p:spPr>
        <p:txBody>
          <a:bodyPr wrap="none" rtlCol="0">
            <a:spAutoFit/>
          </a:bodyPr>
          <a:lstStyle/>
          <a:p>
            <a:r>
              <a:rPr lang="fi-FI" dirty="0" err="1"/>
              <a:t>High</a:t>
            </a:r>
            <a:r>
              <a:rPr lang="fi-FI" dirty="0"/>
              <a:t> </a:t>
            </a:r>
            <a:r>
              <a:rPr lang="fi-FI" dirty="0" err="1"/>
              <a:t>level</a:t>
            </a:r>
            <a:r>
              <a:rPr lang="fi-FI" dirty="0"/>
              <a:t> of </a:t>
            </a:r>
          </a:p>
          <a:p>
            <a:r>
              <a:rPr lang="fi-FI" dirty="0" err="1"/>
              <a:t>dynamic</a:t>
            </a:r>
            <a:r>
              <a:rPr lang="fi-FI" dirty="0"/>
              <a:t> </a:t>
            </a:r>
            <a:r>
              <a:rPr lang="fi-FI" dirty="0" err="1"/>
              <a:t>capabilities</a:t>
            </a:r>
            <a:r>
              <a:rPr lang="fi-FI" dirty="0"/>
              <a:t>         </a:t>
            </a:r>
          </a:p>
          <a:p>
            <a:endParaRPr lang="fi-FI" dirty="0"/>
          </a:p>
          <a:p>
            <a:endParaRPr lang="fi-FI" dirty="0"/>
          </a:p>
          <a:p>
            <a:endParaRPr lang="fi-FI" dirty="0"/>
          </a:p>
          <a:p>
            <a:endParaRPr lang="fi-FI" dirty="0"/>
          </a:p>
          <a:p>
            <a:endParaRPr lang="fi-FI" dirty="0"/>
          </a:p>
          <a:p>
            <a:r>
              <a:rPr lang="fi-FI" dirty="0" err="1"/>
              <a:t>Low</a:t>
            </a:r>
            <a:r>
              <a:rPr lang="fi-FI" dirty="0"/>
              <a:t> </a:t>
            </a:r>
            <a:r>
              <a:rPr lang="fi-FI" dirty="0" err="1"/>
              <a:t>level</a:t>
            </a:r>
            <a:r>
              <a:rPr lang="fi-FI" dirty="0"/>
              <a:t> of </a:t>
            </a:r>
          </a:p>
          <a:p>
            <a:r>
              <a:rPr lang="fi-FI" dirty="0" err="1"/>
              <a:t>dynmic</a:t>
            </a:r>
            <a:r>
              <a:rPr lang="fi-FI" dirty="0"/>
              <a:t> </a:t>
            </a:r>
            <a:r>
              <a:rPr lang="fi-FI" dirty="0" err="1"/>
              <a:t>capabilities</a:t>
            </a:r>
            <a:endParaRPr lang="fi-FI" dirty="0"/>
          </a:p>
        </p:txBody>
      </p:sp>
      <p:sp>
        <p:nvSpPr>
          <p:cNvPr id="16" name="Tekstiruutu 15">
            <a:extLst>
              <a:ext uri="{FF2B5EF4-FFF2-40B4-BE49-F238E27FC236}">
                <a16:creationId xmlns:a16="http://schemas.microsoft.com/office/drawing/2014/main" id="{2730885D-4D58-4C85-B3C9-F6E5C5F268BC}"/>
              </a:ext>
            </a:extLst>
          </p:cNvPr>
          <p:cNvSpPr txBox="1"/>
          <p:nvPr/>
        </p:nvSpPr>
        <p:spPr>
          <a:xfrm>
            <a:off x="5994172" y="2410242"/>
            <a:ext cx="3393029" cy="923330"/>
          </a:xfrm>
          <a:prstGeom prst="rect">
            <a:avLst/>
          </a:prstGeom>
          <a:noFill/>
        </p:spPr>
        <p:txBody>
          <a:bodyPr wrap="square" rtlCol="0">
            <a:spAutoFit/>
          </a:bodyPr>
          <a:lstStyle/>
          <a:p>
            <a:r>
              <a:rPr lang="fi-FI" dirty="0" err="1"/>
              <a:t>Probably</a:t>
            </a:r>
            <a:r>
              <a:rPr lang="fi-FI" dirty="0"/>
              <a:t> a </a:t>
            </a:r>
            <a:r>
              <a:rPr lang="fi-FI" dirty="0" err="1"/>
              <a:t>successful</a:t>
            </a:r>
            <a:r>
              <a:rPr lang="fi-FI" dirty="0"/>
              <a:t> </a:t>
            </a:r>
            <a:r>
              <a:rPr lang="fi-FI" dirty="0" err="1"/>
              <a:t>organisation</a:t>
            </a:r>
            <a:endParaRPr lang="fi-FI" dirty="0"/>
          </a:p>
          <a:p>
            <a:r>
              <a:rPr lang="fi-FI" dirty="0"/>
              <a:t>(</a:t>
            </a:r>
            <a:r>
              <a:rPr lang="fi-FI" dirty="0" err="1"/>
              <a:t>sustainable</a:t>
            </a:r>
            <a:r>
              <a:rPr lang="fi-FI" dirty="0"/>
              <a:t> </a:t>
            </a:r>
            <a:r>
              <a:rPr lang="fi-FI" dirty="0" err="1"/>
              <a:t>organisational</a:t>
            </a:r>
            <a:r>
              <a:rPr lang="fi-FI" dirty="0"/>
              <a:t> </a:t>
            </a:r>
          </a:p>
          <a:p>
            <a:r>
              <a:rPr lang="fi-FI" dirty="0"/>
              <a:t>design)</a:t>
            </a:r>
          </a:p>
        </p:txBody>
      </p:sp>
      <p:sp>
        <p:nvSpPr>
          <p:cNvPr id="17" name="Tekstiruutu 16">
            <a:extLst>
              <a:ext uri="{FF2B5EF4-FFF2-40B4-BE49-F238E27FC236}">
                <a16:creationId xmlns:a16="http://schemas.microsoft.com/office/drawing/2014/main" id="{16A01EE0-2608-422B-AA56-EC3063FB1F5A}"/>
              </a:ext>
            </a:extLst>
          </p:cNvPr>
          <p:cNvSpPr txBox="1"/>
          <p:nvPr/>
        </p:nvSpPr>
        <p:spPr>
          <a:xfrm>
            <a:off x="2600121" y="4416002"/>
            <a:ext cx="2343462" cy="1200329"/>
          </a:xfrm>
          <a:prstGeom prst="rect">
            <a:avLst/>
          </a:prstGeom>
          <a:noFill/>
        </p:spPr>
        <p:txBody>
          <a:bodyPr wrap="none" rtlCol="0">
            <a:spAutoFit/>
          </a:bodyPr>
          <a:lstStyle/>
          <a:p>
            <a:r>
              <a:rPr lang="fi-FI" dirty="0" err="1"/>
              <a:t>Probably</a:t>
            </a:r>
            <a:r>
              <a:rPr lang="fi-FI" dirty="0"/>
              <a:t> a </a:t>
            </a:r>
            <a:r>
              <a:rPr lang="fi-FI" dirty="0" err="1"/>
              <a:t>not</a:t>
            </a:r>
            <a:endParaRPr lang="fi-FI" dirty="0"/>
          </a:p>
          <a:p>
            <a:r>
              <a:rPr lang="fi-FI" dirty="0" err="1"/>
              <a:t>successful</a:t>
            </a:r>
            <a:r>
              <a:rPr lang="fi-FI" dirty="0"/>
              <a:t> </a:t>
            </a:r>
            <a:r>
              <a:rPr lang="fi-FI" dirty="0" err="1"/>
              <a:t>organisation</a:t>
            </a:r>
            <a:endParaRPr lang="fi-FI" dirty="0"/>
          </a:p>
          <a:p>
            <a:r>
              <a:rPr lang="fi-FI" dirty="0"/>
              <a:t>(</a:t>
            </a:r>
            <a:r>
              <a:rPr lang="fi-FI" dirty="0" err="1"/>
              <a:t>not</a:t>
            </a:r>
            <a:r>
              <a:rPr lang="fi-FI" dirty="0"/>
              <a:t> </a:t>
            </a:r>
            <a:r>
              <a:rPr lang="fi-FI" dirty="0" err="1"/>
              <a:t>sustainable</a:t>
            </a:r>
            <a:r>
              <a:rPr lang="fi-FI" dirty="0"/>
              <a:t> </a:t>
            </a:r>
          </a:p>
          <a:p>
            <a:r>
              <a:rPr lang="fi-FI" dirty="0" err="1"/>
              <a:t>organisational</a:t>
            </a:r>
            <a:r>
              <a:rPr lang="fi-FI" dirty="0"/>
              <a:t> design</a:t>
            </a:r>
          </a:p>
        </p:txBody>
      </p:sp>
      <p:sp>
        <p:nvSpPr>
          <p:cNvPr id="18" name="Tekstiruutu 17">
            <a:extLst>
              <a:ext uri="{FF2B5EF4-FFF2-40B4-BE49-F238E27FC236}">
                <a16:creationId xmlns:a16="http://schemas.microsoft.com/office/drawing/2014/main" id="{14DB042D-9FD3-419B-8025-C8B85B29E3CB}"/>
              </a:ext>
            </a:extLst>
          </p:cNvPr>
          <p:cNvSpPr txBox="1"/>
          <p:nvPr/>
        </p:nvSpPr>
        <p:spPr>
          <a:xfrm>
            <a:off x="2625015" y="2356367"/>
            <a:ext cx="2642134" cy="923330"/>
          </a:xfrm>
          <a:prstGeom prst="rect">
            <a:avLst/>
          </a:prstGeom>
          <a:noFill/>
        </p:spPr>
        <p:txBody>
          <a:bodyPr wrap="none" rtlCol="0">
            <a:spAutoFit/>
          </a:bodyPr>
          <a:lstStyle/>
          <a:p>
            <a:r>
              <a:rPr lang="fi-FI" dirty="0" err="1"/>
              <a:t>Partly</a:t>
            </a:r>
            <a:r>
              <a:rPr lang="fi-FI" dirty="0"/>
              <a:t> </a:t>
            </a:r>
            <a:r>
              <a:rPr lang="fi-FI" dirty="0" err="1"/>
              <a:t>sustainable</a:t>
            </a:r>
            <a:r>
              <a:rPr lang="fi-FI" dirty="0"/>
              <a:t> </a:t>
            </a:r>
          </a:p>
          <a:p>
            <a:r>
              <a:rPr lang="fi-FI" dirty="0" err="1"/>
              <a:t>organisational</a:t>
            </a:r>
            <a:r>
              <a:rPr lang="fi-FI" dirty="0"/>
              <a:t> design </a:t>
            </a:r>
            <a:r>
              <a:rPr lang="fi-FI" dirty="0" err="1"/>
              <a:t>with</a:t>
            </a:r>
            <a:endParaRPr lang="fi-FI" dirty="0"/>
          </a:p>
          <a:p>
            <a:r>
              <a:rPr lang="fi-FI" dirty="0" err="1"/>
              <a:t>ordinary</a:t>
            </a:r>
            <a:r>
              <a:rPr lang="fi-FI" dirty="0"/>
              <a:t> </a:t>
            </a:r>
            <a:r>
              <a:rPr lang="fi-FI" dirty="0" err="1"/>
              <a:t>capabilities</a:t>
            </a:r>
            <a:r>
              <a:rPr lang="fi-FI" dirty="0"/>
              <a:t> </a:t>
            </a:r>
            <a:r>
              <a:rPr lang="fi-FI" dirty="0" err="1"/>
              <a:t>risk</a:t>
            </a:r>
            <a:r>
              <a:rPr lang="fi-FI" dirty="0"/>
              <a:t>)</a:t>
            </a:r>
          </a:p>
        </p:txBody>
      </p:sp>
      <p:sp>
        <p:nvSpPr>
          <p:cNvPr id="19" name="Tekstiruutu 18">
            <a:extLst>
              <a:ext uri="{FF2B5EF4-FFF2-40B4-BE49-F238E27FC236}">
                <a16:creationId xmlns:a16="http://schemas.microsoft.com/office/drawing/2014/main" id="{DF8555B3-5D94-4DC7-8BFC-4298151662C2}"/>
              </a:ext>
            </a:extLst>
          </p:cNvPr>
          <p:cNvSpPr txBox="1"/>
          <p:nvPr/>
        </p:nvSpPr>
        <p:spPr>
          <a:xfrm>
            <a:off x="6069021" y="4394395"/>
            <a:ext cx="2642134" cy="923330"/>
          </a:xfrm>
          <a:prstGeom prst="rect">
            <a:avLst/>
          </a:prstGeom>
          <a:noFill/>
        </p:spPr>
        <p:txBody>
          <a:bodyPr wrap="none" rtlCol="0">
            <a:spAutoFit/>
          </a:bodyPr>
          <a:lstStyle/>
          <a:p>
            <a:r>
              <a:rPr lang="fi-FI" dirty="0" err="1"/>
              <a:t>Partly</a:t>
            </a:r>
            <a:r>
              <a:rPr lang="fi-FI" dirty="0"/>
              <a:t> </a:t>
            </a:r>
            <a:r>
              <a:rPr lang="fi-FI" dirty="0" err="1"/>
              <a:t>sustainable</a:t>
            </a:r>
            <a:r>
              <a:rPr lang="fi-FI" dirty="0"/>
              <a:t> </a:t>
            </a:r>
          </a:p>
          <a:p>
            <a:r>
              <a:rPr lang="fi-FI" dirty="0" err="1"/>
              <a:t>organisational</a:t>
            </a:r>
            <a:r>
              <a:rPr lang="fi-FI" dirty="0"/>
              <a:t> design </a:t>
            </a:r>
            <a:r>
              <a:rPr lang="fi-FI" dirty="0" err="1"/>
              <a:t>with</a:t>
            </a:r>
            <a:endParaRPr lang="fi-FI" dirty="0"/>
          </a:p>
          <a:p>
            <a:r>
              <a:rPr lang="fi-FI" dirty="0" err="1"/>
              <a:t>dynamic</a:t>
            </a:r>
            <a:r>
              <a:rPr lang="fi-FI" dirty="0"/>
              <a:t> </a:t>
            </a:r>
            <a:r>
              <a:rPr lang="fi-FI" dirty="0" err="1"/>
              <a:t>capabilities</a:t>
            </a:r>
            <a:r>
              <a:rPr lang="fi-FI" dirty="0"/>
              <a:t> </a:t>
            </a:r>
            <a:r>
              <a:rPr lang="fi-FI" dirty="0" err="1"/>
              <a:t>risk</a:t>
            </a:r>
            <a:r>
              <a:rPr lang="fi-FI" dirty="0"/>
              <a:t>)</a:t>
            </a:r>
          </a:p>
        </p:txBody>
      </p:sp>
    </p:spTree>
    <p:extLst>
      <p:ext uri="{BB962C8B-B14F-4D97-AF65-F5344CB8AC3E}">
        <p14:creationId xmlns:p14="http://schemas.microsoft.com/office/powerpoint/2010/main" val="218597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21B3E0-B93C-41C0-BFC6-1BC49939152C}"/>
              </a:ext>
            </a:extLst>
          </p:cNvPr>
          <p:cNvSpPr>
            <a:spLocks noGrp="1"/>
          </p:cNvSpPr>
          <p:nvPr>
            <p:ph type="title"/>
          </p:nvPr>
        </p:nvSpPr>
        <p:spPr/>
        <p:txBody>
          <a:bodyPr/>
          <a:lstStyle/>
          <a:p>
            <a:r>
              <a:rPr lang="fi-FI" dirty="0" err="1"/>
              <a:t>Accessible</a:t>
            </a:r>
            <a:r>
              <a:rPr lang="fi-FI" dirty="0"/>
              <a:t> Global </a:t>
            </a:r>
            <a:r>
              <a:rPr lang="fi-FI" dirty="0" err="1"/>
              <a:t>Education:Two</a:t>
            </a:r>
            <a:r>
              <a:rPr lang="fi-FI" dirty="0"/>
              <a:t> </a:t>
            </a:r>
            <a:r>
              <a:rPr lang="fi-FI" dirty="0" err="1"/>
              <a:t>important</a:t>
            </a:r>
            <a:r>
              <a:rPr lang="fi-FI" dirty="0"/>
              <a:t> long-</a:t>
            </a:r>
            <a:r>
              <a:rPr lang="fi-FI" dirty="0" err="1"/>
              <a:t>run</a:t>
            </a:r>
            <a:r>
              <a:rPr lang="fi-FI" dirty="0"/>
              <a:t> </a:t>
            </a:r>
            <a:r>
              <a:rPr lang="fi-FI" dirty="0" err="1"/>
              <a:t>aspects</a:t>
            </a:r>
            <a:r>
              <a:rPr lang="fi-FI" dirty="0"/>
              <a:t> of </a:t>
            </a:r>
            <a:r>
              <a:rPr lang="fi-FI" dirty="0" err="1"/>
              <a:t>dynamic</a:t>
            </a:r>
            <a:r>
              <a:rPr lang="fi-FI" dirty="0"/>
              <a:t> </a:t>
            </a:r>
            <a:r>
              <a:rPr lang="fi-FI" dirty="0" err="1"/>
              <a:t>capabilities</a:t>
            </a:r>
            <a:endParaRPr lang="fi-FI" dirty="0"/>
          </a:p>
        </p:txBody>
      </p:sp>
      <p:sp>
        <p:nvSpPr>
          <p:cNvPr id="3" name="Sisällön paikkamerkki 2">
            <a:extLst>
              <a:ext uri="{FF2B5EF4-FFF2-40B4-BE49-F238E27FC236}">
                <a16:creationId xmlns:a16="http://schemas.microsoft.com/office/drawing/2014/main" id="{6EFA3DCE-79B4-41BD-89A8-093DC998526D}"/>
              </a:ext>
            </a:extLst>
          </p:cNvPr>
          <p:cNvSpPr>
            <a:spLocks noGrp="1"/>
          </p:cNvSpPr>
          <p:nvPr>
            <p:ph idx="1"/>
          </p:nvPr>
        </p:nvSpPr>
        <p:spPr/>
        <p:txBody>
          <a:bodyPr>
            <a:normAutofit/>
          </a:bodyPr>
          <a:lstStyle/>
          <a:p>
            <a:r>
              <a:rPr lang="fi-FI" sz="4000" dirty="0" err="1"/>
              <a:t>Durability</a:t>
            </a:r>
            <a:endParaRPr lang="fi-FI" sz="4000" dirty="0"/>
          </a:p>
          <a:p>
            <a:r>
              <a:rPr lang="fi-FI" sz="4000" dirty="0" err="1"/>
              <a:t>Tranferability</a:t>
            </a:r>
            <a:endParaRPr lang="fi-FI" sz="4000" dirty="0"/>
          </a:p>
          <a:p>
            <a:r>
              <a:rPr lang="fi-FI" sz="4000" dirty="0" err="1"/>
              <a:t>Ordinary</a:t>
            </a:r>
            <a:r>
              <a:rPr lang="fi-FI" sz="4000" dirty="0"/>
              <a:t> </a:t>
            </a:r>
            <a:r>
              <a:rPr lang="fi-FI" sz="4000" dirty="0" err="1"/>
              <a:t>capabilities</a:t>
            </a:r>
            <a:r>
              <a:rPr lang="fi-FI" sz="4000" dirty="0"/>
              <a:t> </a:t>
            </a:r>
            <a:r>
              <a:rPr lang="fi-FI" sz="4000" dirty="0" err="1"/>
              <a:t>are</a:t>
            </a:r>
            <a:r>
              <a:rPr lang="fi-FI" sz="4000" dirty="0"/>
              <a:t> </a:t>
            </a:r>
            <a:r>
              <a:rPr lang="fi-FI" sz="4000" dirty="0" err="1"/>
              <a:t>not</a:t>
            </a:r>
            <a:r>
              <a:rPr lang="fi-FI" sz="4000" dirty="0"/>
              <a:t> </a:t>
            </a:r>
            <a:r>
              <a:rPr lang="fi-FI" sz="4000" dirty="0" err="1"/>
              <a:t>underestimated</a:t>
            </a:r>
            <a:endParaRPr lang="fi-FI" sz="4000" dirty="0"/>
          </a:p>
          <a:p>
            <a:r>
              <a:rPr lang="fi-FI" sz="4000" dirty="0" err="1"/>
              <a:t>Dynamic</a:t>
            </a:r>
            <a:r>
              <a:rPr lang="fi-FI" sz="4000" dirty="0"/>
              <a:t> </a:t>
            </a:r>
            <a:r>
              <a:rPr lang="fi-FI" sz="4000" dirty="0" err="1"/>
              <a:t>renewal</a:t>
            </a:r>
            <a:r>
              <a:rPr lang="fi-FI" sz="4000" dirty="0"/>
              <a:t> of </a:t>
            </a:r>
            <a:r>
              <a:rPr lang="fi-FI" sz="4000" dirty="0" err="1"/>
              <a:t>capabilities</a:t>
            </a:r>
            <a:r>
              <a:rPr lang="fi-FI" sz="4000" dirty="0"/>
              <a:t> </a:t>
            </a:r>
          </a:p>
        </p:txBody>
      </p:sp>
    </p:spTree>
    <p:extLst>
      <p:ext uri="{BB962C8B-B14F-4D97-AF65-F5344CB8AC3E}">
        <p14:creationId xmlns:p14="http://schemas.microsoft.com/office/powerpoint/2010/main" val="1372950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6394E0-6014-4FDC-B056-B8AE70F0E556}"/>
              </a:ext>
            </a:extLst>
          </p:cNvPr>
          <p:cNvSpPr>
            <a:spLocks noGrp="1"/>
          </p:cNvSpPr>
          <p:nvPr>
            <p:ph type="title"/>
          </p:nvPr>
        </p:nvSpPr>
        <p:spPr/>
        <p:txBody>
          <a:bodyPr/>
          <a:lstStyle/>
          <a:p>
            <a:r>
              <a:rPr lang="fi-FI" dirty="0" err="1"/>
              <a:t>Dynamic</a:t>
            </a:r>
            <a:r>
              <a:rPr lang="fi-FI" dirty="0"/>
              <a:t> </a:t>
            </a:r>
            <a:r>
              <a:rPr lang="fi-FI" dirty="0" err="1"/>
              <a:t>capablities</a:t>
            </a:r>
            <a:r>
              <a:rPr lang="fi-FI" dirty="0"/>
              <a:t> and </a:t>
            </a:r>
            <a:r>
              <a:rPr lang="fi-FI" dirty="0" err="1"/>
              <a:t>foresight</a:t>
            </a:r>
            <a:r>
              <a:rPr lang="fi-FI" dirty="0"/>
              <a:t> </a:t>
            </a:r>
            <a:r>
              <a:rPr lang="fi-FI" dirty="0" err="1"/>
              <a:t>research</a:t>
            </a:r>
            <a:r>
              <a:rPr lang="fi-FI" dirty="0"/>
              <a:t> (</a:t>
            </a:r>
            <a:r>
              <a:rPr lang="fi-FI" dirty="0" err="1"/>
              <a:t>modified</a:t>
            </a:r>
            <a:r>
              <a:rPr lang="fi-FI" dirty="0"/>
              <a:t> </a:t>
            </a:r>
            <a:r>
              <a:rPr lang="fi-FI" dirty="0" err="1"/>
              <a:t>from</a:t>
            </a:r>
            <a:r>
              <a:rPr lang="fi-FI" dirty="0"/>
              <a:t> </a:t>
            </a:r>
            <a:r>
              <a:rPr lang="fi-FI" dirty="0" err="1"/>
              <a:t>Teece</a:t>
            </a:r>
            <a:r>
              <a:rPr lang="fi-FI" dirty="0"/>
              <a:t> 2018) </a:t>
            </a:r>
          </a:p>
        </p:txBody>
      </p:sp>
      <p:sp>
        <p:nvSpPr>
          <p:cNvPr id="5" name="Slide Number Placeholder 2">
            <a:extLst>
              <a:ext uri="{FF2B5EF4-FFF2-40B4-BE49-F238E27FC236}">
                <a16:creationId xmlns:a16="http://schemas.microsoft.com/office/drawing/2014/main" id="{65A4427D-2FFD-40FA-BF79-DCD0A3C98829}"/>
              </a:ext>
            </a:extLst>
          </p:cNvPr>
          <p:cNvSpPr>
            <a:spLocks noGrp="1"/>
          </p:cNvSpPr>
          <p:nvPr>
            <p:ph type="sldNum" sz="quarter" idx="12"/>
          </p:nvPr>
        </p:nvSpPr>
        <p:spPr>
          <a:xfrm>
            <a:off x="8001000" y="6248400"/>
            <a:ext cx="762000" cy="365125"/>
          </a:xfrm>
        </p:spPr>
        <p:txBody>
          <a:bodyPr/>
          <a:lstStyle/>
          <a:p>
            <a:fld id="{3AF07D70-D3E4-4BAC-9BE5-3B18CA6AAE60}" type="slidenum">
              <a:rPr lang="en-US" smtClean="0"/>
              <a:t>18</a:t>
            </a:fld>
            <a:endParaRPr lang="en-US" dirty="0"/>
          </a:p>
        </p:txBody>
      </p:sp>
      <p:cxnSp>
        <p:nvCxnSpPr>
          <p:cNvPr id="6" name="Straight Arrow Connector 12">
            <a:extLst>
              <a:ext uri="{FF2B5EF4-FFF2-40B4-BE49-F238E27FC236}">
                <a16:creationId xmlns:a16="http://schemas.microsoft.com/office/drawing/2014/main" id="{7543E66F-B850-4714-842C-93666559A9A9}"/>
              </a:ext>
            </a:extLst>
          </p:cNvPr>
          <p:cNvCxnSpPr/>
          <p:nvPr/>
        </p:nvCxnSpPr>
        <p:spPr>
          <a:xfrm flipH="1">
            <a:off x="7156682" y="6578792"/>
            <a:ext cx="368067" cy="69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7" name="Group 51">
            <a:extLst>
              <a:ext uri="{FF2B5EF4-FFF2-40B4-BE49-F238E27FC236}">
                <a16:creationId xmlns:a16="http://schemas.microsoft.com/office/drawing/2014/main" id="{FA792FE9-EA1B-40AD-94DF-97F25A36B261}"/>
              </a:ext>
            </a:extLst>
          </p:cNvPr>
          <p:cNvGrpSpPr/>
          <p:nvPr/>
        </p:nvGrpSpPr>
        <p:grpSpPr>
          <a:xfrm>
            <a:off x="1044689" y="1744968"/>
            <a:ext cx="7399224" cy="3978126"/>
            <a:chOff x="1085849" y="2046436"/>
            <a:chExt cx="7399224" cy="3978126"/>
          </a:xfrm>
        </p:grpSpPr>
        <p:sp>
          <p:nvSpPr>
            <p:cNvPr id="8" name="Text Box 2">
              <a:extLst>
                <a:ext uri="{FF2B5EF4-FFF2-40B4-BE49-F238E27FC236}">
                  <a16:creationId xmlns:a16="http://schemas.microsoft.com/office/drawing/2014/main" id="{CCE3B73C-C1D6-4506-8B5C-6AA4CF6CEC41}"/>
                </a:ext>
              </a:extLst>
            </p:cNvPr>
            <p:cNvSpPr txBox="1">
              <a:spLocks noChangeArrowheads="1"/>
            </p:cNvSpPr>
            <p:nvPr/>
          </p:nvSpPr>
          <p:spPr bwMode="auto">
            <a:xfrm>
              <a:off x="2228850" y="3581400"/>
              <a:ext cx="8763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Certainty</a:t>
              </a:r>
              <a:endParaRPr kumimoji="0" lang="en-US" altLang="en-US" sz="1800" b="0" i="0" u="none" strike="noStrike" cap="none" normalizeH="0" baseline="0" dirty="0">
                <a:ln>
                  <a:noFill/>
                </a:ln>
                <a:solidFill>
                  <a:schemeClr val="tx1"/>
                </a:solidFill>
                <a:effectLst/>
                <a:cs typeface="Arial" pitchFamily="34" charset="0"/>
              </a:endParaRPr>
            </a:p>
          </p:txBody>
        </p:sp>
        <p:sp>
          <p:nvSpPr>
            <p:cNvPr id="9" name="Text Box 25">
              <a:extLst>
                <a:ext uri="{FF2B5EF4-FFF2-40B4-BE49-F238E27FC236}">
                  <a16:creationId xmlns:a16="http://schemas.microsoft.com/office/drawing/2014/main" id="{E18C3C96-9109-4D74-AB2A-A61B10D3F96F}"/>
                </a:ext>
              </a:extLst>
            </p:cNvPr>
            <p:cNvSpPr txBox="1">
              <a:spLocks noChangeArrowheads="1"/>
            </p:cNvSpPr>
            <p:nvPr/>
          </p:nvSpPr>
          <p:spPr bwMode="auto">
            <a:xfrm>
              <a:off x="3266673" y="3572705"/>
              <a:ext cx="8763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Risk</a:t>
              </a:r>
              <a:endParaRPr kumimoji="0" lang="en-US" altLang="en-US" sz="1800" b="0" i="0" u="none" strike="noStrike" cap="none" normalizeH="0" baseline="0">
                <a:ln>
                  <a:noFill/>
                </a:ln>
                <a:solidFill>
                  <a:schemeClr val="tx1"/>
                </a:solidFill>
                <a:effectLst/>
                <a:cs typeface="Arial" pitchFamily="34" charset="0"/>
              </a:endParaRPr>
            </a:p>
          </p:txBody>
        </p:sp>
        <p:sp>
          <p:nvSpPr>
            <p:cNvPr id="10" name="Text Box 24">
              <a:extLst>
                <a:ext uri="{FF2B5EF4-FFF2-40B4-BE49-F238E27FC236}">
                  <a16:creationId xmlns:a16="http://schemas.microsoft.com/office/drawing/2014/main" id="{DCA5CE90-52C1-4230-B03C-DDC03B456C44}"/>
                </a:ext>
              </a:extLst>
            </p:cNvPr>
            <p:cNvSpPr txBox="1">
              <a:spLocks noChangeArrowheads="1"/>
            </p:cNvSpPr>
            <p:nvPr/>
          </p:nvSpPr>
          <p:spPr bwMode="auto">
            <a:xfrm>
              <a:off x="4276725" y="3572705"/>
              <a:ext cx="10287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Uncertainty</a:t>
              </a:r>
              <a:endParaRPr kumimoji="0" lang="en-US" altLang="en-US" sz="1800" b="0" i="0" u="none" strike="noStrike" cap="none" normalizeH="0" baseline="0">
                <a:ln>
                  <a:noFill/>
                </a:ln>
                <a:solidFill>
                  <a:schemeClr val="tx1"/>
                </a:solidFill>
                <a:effectLst/>
                <a:cs typeface="Arial" pitchFamily="34" charset="0"/>
              </a:endParaRPr>
            </a:p>
          </p:txBody>
        </p:sp>
        <p:sp>
          <p:nvSpPr>
            <p:cNvPr id="11" name="Text Box 23">
              <a:extLst>
                <a:ext uri="{FF2B5EF4-FFF2-40B4-BE49-F238E27FC236}">
                  <a16:creationId xmlns:a16="http://schemas.microsoft.com/office/drawing/2014/main" id="{827584E8-8838-40C2-A5EF-14F34F9AEBA3}"/>
                </a:ext>
              </a:extLst>
            </p:cNvPr>
            <p:cNvSpPr txBox="1">
              <a:spLocks noChangeArrowheads="1"/>
            </p:cNvSpPr>
            <p:nvPr/>
          </p:nvSpPr>
          <p:spPr bwMode="auto">
            <a:xfrm>
              <a:off x="5372100" y="3572704"/>
              <a:ext cx="8763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Ambiguity</a:t>
              </a:r>
              <a:endParaRPr kumimoji="0" lang="en-US" altLang="en-US" sz="1800" b="0" i="0" u="none" strike="noStrike" cap="none" normalizeH="0" baseline="0">
                <a:ln>
                  <a:noFill/>
                </a:ln>
                <a:solidFill>
                  <a:schemeClr val="tx1"/>
                </a:solidFill>
                <a:effectLst/>
                <a:cs typeface="Arial" pitchFamily="34" charset="0"/>
              </a:endParaRPr>
            </a:p>
          </p:txBody>
        </p:sp>
        <p:sp>
          <p:nvSpPr>
            <p:cNvPr id="12" name="Text Box 22">
              <a:extLst>
                <a:ext uri="{FF2B5EF4-FFF2-40B4-BE49-F238E27FC236}">
                  <a16:creationId xmlns:a16="http://schemas.microsoft.com/office/drawing/2014/main" id="{A3447FE2-8A3F-4CE2-9CD1-3C64F5BCEC4C}"/>
                </a:ext>
              </a:extLst>
            </p:cNvPr>
            <p:cNvSpPr txBox="1">
              <a:spLocks noChangeArrowheads="1"/>
            </p:cNvSpPr>
            <p:nvPr/>
          </p:nvSpPr>
          <p:spPr bwMode="auto">
            <a:xfrm>
              <a:off x="6307734" y="3572703"/>
              <a:ext cx="1266825"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Chaos/Ignorance</a:t>
              </a:r>
              <a:endParaRPr kumimoji="0" lang="en-US" altLang="en-US" sz="1800" b="0" i="0" u="none" strike="noStrike" cap="none" normalizeH="0" baseline="0">
                <a:ln>
                  <a:noFill/>
                </a:ln>
                <a:solidFill>
                  <a:schemeClr val="tx1"/>
                </a:solidFill>
                <a:effectLst/>
                <a:cs typeface="Arial" pitchFamily="34" charset="0"/>
              </a:endParaRPr>
            </a:p>
          </p:txBody>
        </p:sp>
        <p:sp>
          <p:nvSpPr>
            <p:cNvPr id="13" name="Text Box 21">
              <a:extLst>
                <a:ext uri="{FF2B5EF4-FFF2-40B4-BE49-F238E27FC236}">
                  <a16:creationId xmlns:a16="http://schemas.microsoft.com/office/drawing/2014/main" id="{96F50ECA-9F8E-4673-9073-81AA19E51B7F}"/>
                </a:ext>
              </a:extLst>
            </p:cNvPr>
            <p:cNvSpPr txBox="1">
              <a:spLocks noChangeArrowheads="1"/>
            </p:cNvSpPr>
            <p:nvPr/>
          </p:nvSpPr>
          <p:spPr bwMode="auto">
            <a:xfrm>
              <a:off x="5455246" y="2046436"/>
              <a:ext cx="1704975"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Newer/Tools/Approaches</a:t>
              </a:r>
              <a:endParaRPr kumimoji="0" lang="en-US" altLang="en-US" sz="1800" b="0" i="0" u="none" strike="noStrike" cap="none" normalizeH="0" baseline="0">
                <a:ln>
                  <a:noFill/>
                </a:ln>
                <a:solidFill>
                  <a:schemeClr val="tx1"/>
                </a:solidFill>
                <a:effectLst/>
                <a:cs typeface="Arial" pitchFamily="34" charset="0"/>
              </a:endParaRPr>
            </a:p>
          </p:txBody>
        </p:sp>
        <p:sp>
          <p:nvSpPr>
            <p:cNvPr id="14" name="Text Box 20">
              <a:extLst>
                <a:ext uri="{FF2B5EF4-FFF2-40B4-BE49-F238E27FC236}">
                  <a16:creationId xmlns:a16="http://schemas.microsoft.com/office/drawing/2014/main" id="{3FCD91F7-B5BF-4BA5-BA47-C7E60ABF6A22}"/>
                </a:ext>
              </a:extLst>
            </p:cNvPr>
            <p:cNvSpPr txBox="1">
              <a:spLocks noChangeArrowheads="1"/>
            </p:cNvSpPr>
            <p:nvPr/>
          </p:nvSpPr>
          <p:spPr bwMode="auto">
            <a:xfrm>
              <a:off x="4650384" y="2405063"/>
              <a:ext cx="1657350" cy="102491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Influence Diagrams </a:t>
              </a:r>
              <a:endParaRPr kumimoji="0" lang="en-US" altLang="en-US" sz="600" b="0" i="0" u="none" strike="noStrike" cap="none" normalizeH="0" baseline="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Scenario Planning</a:t>
              </a:r>
              <a:endParaRPr kumimoji="0" lang="en-US" altLang="en-US" sz="600" b="0" i="0" u="none" strike="noStrike" cap="none" normalizeH="0" baseline="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Peripheral vision</a:t>
              </a:r>
              <a:endParaRPr kumimoji="0" lang="en-US" altLang="en-US" sz="600" b="0" i="0" u="none" strike="noStrike" cap="none" normalizeH="0" baseline="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Total Risk Management</a:t>
              </a:r>
              <a:endParaRPr kumimoji="0" lang="en-US" altLang="en-US" sz="1800" b="0" i="0" u="none" strike="noStrike" cap="none" normalizeH="0" baseline="0">
                <a:ln>
                  <a:noFill/>
                </a:ln>
                <a:solidFill>
                  <a:schemeClr val="tx1"/>
                </a:solidFill>
                <a:effectLst/>
                <a:cs typeface="Arial" pitchFamily="34" charset="0"/>
              </a:endParaRPr>
            </a:p>
          </p:txBody>
        </p:sp>
        <p:sp>
          <p:nvSpPr>
            <p:cNvPr id="15" name="Text Box 19">
              <a:extLst>
                <a:ext uri="{FF2B5EF4-FFF2-40B4-BE49-F238E27FC236}">
                  <a16:creationId xmlns:a16="http://schemas.microsoft.com/office/drawing/2014/main" id="{ADA50031-DFBE-4DA2-8A04-CC531BF477E6}"/>
                </a:ext>
              </a:extLst>
            </p:cNvPr>
            <p:cNvSpPr txBox="1">
              <a:spLocks noChangeArrowheads="1"/>
            </p:cNvSpPr>
            <p:nvPr/>
          </p:nvSpPr>
          <p:spPr bwMode="auto">
            <a:xfrm>
              <a:off x="6381750" y="2405062"/>
              <a:ext cx="1657350" cy="1028700"/>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Systems Thinking</a:t>
              </a:r>
              <a:endParaRPr kumimoji="0" lang="en-US" altLang="en-US" sz="600" b="0" i="0" u="none" strike="noStrike" cap="none" normalizeH="0" baseline="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Idealized Design</a:t>
              </a:r>
              <a:endParaRPr kumimoji="0" lang="en-US" altLang="en-US" sz="600" b="0" i="0" u="none" strike="noStrike" cap="none" normalizeH="0" baseline="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Leigitimation Theory</a:t>
              </a:r>
              <a:endParaRPr kumimoji="0" lang="en-US" altLang="en-US" sz="600" b="0" i="0" u="none" strike="noStrike" cap="none" normalizeH="0" baseline="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Honing Institution</a:t>
              </a:r>
              <a:endParaRPr kumimoji="0" lang="en-US" altLang="en-US" sz="600" b="0" i="0" u="none" strike="noStrike" cap="none" normalizeH="0" baseline="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Complexity Theory</a:t>
              </a:r>
              <a:endParaRPr kumimoji="0" lang="en-US" altLang="en-US" sz="1800" b="0" i="0" u="none" strike="noStrike" cap="none" normalizeH="0" baseline="0">
                <a:ln>
                  <a:noFill/>
                </a:ln>
                <a:solidFill>
                  <a:schemeClr val="tx1"/>
                </a:solidFill>
                <a:effectLst/>
                <a:cs typeface="Arial" pitchFamily="34" charset="0"/>
              </a:endParaRPr>
            </a:p>
          </p:txBody>
        </p:sp>
        <p:sp>
          <p:nvSpPr>
            <p:cNvPr id="16" name="Text Box 11">
              <a:extLst>
                <a:ext uri="{FF2B5EF4-FFF2-40B4-BE49-F238E27FC236}">
                  <a16:creationId xmlns:a16="http://schemas.microsoft.com/office/drawing/2014/main" id="{35BCF7B7-A8A3-4AE0-BCBF-C4730FE6172E}"/>
                </a:ext>
              </a:extLst>
            </p:cNvPr>
            <p:cNvSpPr txBox="1">
              <a:spLocks noChangeArrowheads="1"/>
            </p:cNvSpPr>
            <p:nvPr/>
          </p:nvSpPr>
          <p:spPr bwMode="auto">
            <a:xfrm>
              <a:off x="1085849" y="4624387"/>
              <a:ext cx="1657351" cy="140017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Cost Benefit Analysis</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Net Present Value</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Linear Programming</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Point Forecasting</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Optimization Theory</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Utility Theory</a:t>
              </a:r>
              <a:endParaRPr kumimoji="0" lang="en-US" altLang="en-US" sz="1800" b="0" i="0" u="none" strike="noStrike" cap="none" normalizeH="0" baseline="0" dirty="0">
                <a:ln>
                  <a:noFill/>
                </a:ln>
                <a:solidFill>
                  <a:schemeClr val="tx1"/>
                </a:solidFill>
                <a:effectLst/>
                <a:cs typeface="Arial" pitchFamily="34" charset="0"/>
              </a:endParaRPr>
            </a:p>
          </p:txBody>
        </p:sp>
        <p:sp>
          <p:nvSpPr>
            <p:cNvPr id="17" name="Text Box 30">
              <a:extLst>
                <a:ext uri="{FF2B5EF4-FFF2-40B4-BE49-F238E27FC236}">
                  <a16:creationId xmlns:a16="http://schemas.microsoft.com/office/drawing/2014/main" id="{20DC32E2-E5AF-4596-A103-F0980B9EE0B1}"/>
                </a:ext>
              </a:extLst>
            </p:cNvPr>
            <p:cNvSpPr txBox="1">
              <a:spLocks noChangeArrowheads="1"/>
            </p:cNvSpPr>
            <p:nvPr/>
          </p:nvSpPr>
          <p:spPr bwMode="auto">
            <a:xfrm>
              <a:off x="2876148" y="4624387"/>
              <a:ext cx="1657350" cy="140017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Decision Trees</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Bayesian Updating</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Monte Carlo Simulation</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Portfolio Theory</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Stochastic Modeling</a:t>
              </a:r>
              <a:endParaRPr kumimoji="0" lang="en-US" altLang="en-US" sz="6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Insurance &amp; hedging</a:t>
              </a:r>
              <a:endParaRPr kumimoji="0" lang="en-US" altLang="en-US" sz="1800" b="0" i="0" u="none" strike="noStrike" cap="none" normalizeH="0" baseline="0" dirty="0">
                <a:ln>
                  <a:noFill/>
                </a:ln>
                <a:solidFill>
                  <a:schemeClr val="tx1"/>
                </a:solidFill>
                <a:effectLst/>
                <a:cs typeface="Arial" pitchFamily="34" charset="0"/>
              </a:endParaRPr>
            </a:p>
          </p:txBody>
        </p:sp>
        <p:sp>
          <p:nvSpPr>
            <p:cNvPr id="18" name="Text Box 16">
              <a:extLst>
                <a:ext uri="{FF2B5EF4-FFF2-40B4-BE49-F238E27FC236}">
                  <a16:creationId xmlns:a16="http://schemas.microsoft.com/office/drawing/2014/main" id="{270711D7-3618-4321-948B-67A22659A811}"/>
                </a:ext>
              </a:extLst>
            </p:cNvPr>
            <p:cNvSpPr txBox="1">
              <a:spLocks noChangeArrowheads="1"/>
            </p:cNvSpPr>
            <p:nvPr/>
          </p:nvSpPr>
          <p:spPr bwMode="auto">
            <a:xfrm>
              <a:off x="2228850" y="3964627"/>
              <a:ext cx="876300" cy="276225"/>
            </a:xfrm>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ea typeface="Calibri" pitchFamily="34" charset="0"/>
                  <a:cs typeface="Times New Roman" pitchFamily="18" charset="0"/>
                </a:rPr>
                <a:t>Known</a:t>
              </a:r>
              <a:endParaRPr kumimoji="0" lang="en-US" altLang="en-US" sz="1800" b="0" i="0" u="none" strike="noStrike" cap="none" normalizeH="0" baseline="0">
                <a:ln>
                  <a:noFill/>
                </a:ln>
                <a:solidFill>
                  <a:schemeClr val="tx1"/>
                </a:solidFill>
                <a:effectLst/>
                <a:cs typeface="Arial" pitchFamily="34" charset="0"/>
              </a:endParaRPr>
            </a:p>
          </p:txBody>
        </p:sp>
        <p:sp>
          <p:nvSpPr>
            <p:cNvPr id="19" name="Text Box 15">
              <a:extLst>
                <a:ext uri="{FF2B5EF4-FFF2-40B4-BE49-F238E27FC236}">
                  <a16:creationId xmlns:a16="http://schemas.microsoft.com/office/drawing/2014/main" id="{F316D611-8888-45D5-989E-7F614A266980}"/>
                </a:ext>
              </a:extLst>
            </p:cNvPr>
            <p:cNvSpPr txBox="1">
              <a:spLocks noChangeArrowheads="1"/>
            </p:cNvSpPr>
            <p:nvPr/>
          </p:nvSpPr>
          <p:spPr bwMode="auto">
            <a:xfrm>
              <a:off x="4362450" y="3991192"/>
              <a:ext cx="876300" cy="276225"/>
            </a:xfrm>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Unknown</a:t>
              </a:r>
              <a:endParaRPr kumimoji="0" lang="en-US" altLang="en-US" sz="1800" b="0" i="0" u="none" strike="noStrike" cap="none" normalizeH="0" baseline="0" dirty="0">
                <a:ln>
                  <a:noFill/>
                </a:ln>
                <a:solidFill>
                  <a:schemeClr val="tx1"/>
                </a:solidFill>
                <a:effectLst/>
                <a:cs typeface="Arial" pitchFamily="34" charset="0"/>
              </a:endParaRPr>
            </a:p>
          </p:txBody>
        </p:sp>
        <p:sp>
          <p:nvSpPr>
            <p:cNvPr id="20" name="Text Box 14">
              <a:extLst>
                <a:ext uri="{FF2B5EF4-FFF2-40B4-BE49-F238E27FC236}">
                  <a16:creationId xmlns:a16="http://schemas.microsoft.com/office/drawing/2014/main" id="{ED639419-CD38-49D2-9160-F8FA3ABEB35C}"/>
                </a:ext>
              </a:extLst>
            </p:cNvPr>
            <p:cNvSpPr txBox="1">
              <a:spLocks noChangeArrowheads="1"/>
            </p:cNvSpPr>
            <p:nvPr/>
          </p:nvSpPr>
          <p:spPr bwMode="auto">
            <a:xfrm>
              <a:off x="6496049" y="3991192"/>
              <a:ext cx="1028700" cy="276225"/>
            </a:xfrm>
            <a:prstGeom prst="rect">
              <a:avLst/>
            </a:prstGeom>
            <a:no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Unknowable</a:t>
              </a:r>
              <a:endParaRPr kumimoji="0" lang="en-US" altLang="en-US" sz="1800" b="0" i="0" u="none" strike="noStrike" cap="none" normalizeH="0" baseline="0" dirty="0">
                <a:ln>
                  <a:noFill/>
                </a:ln>
                <a:solidFill>
                  <a:schemeClr val="tx1"/>
                </a:solidFill>
                <a:effectLst/>
                <a:cs typeface="Arial" pitchFamily="34" charset="0"/>
              </a:endParaRPr>
            </a:p>
          </p:txBody>
        </p:sp>
        <p:sp>
          <p:nvSpPr>
            <p:cNvPr id="21" name="Text Box 12">
              <a:extLst>
                <a:ext uri="{FF2B5EF4-FFF2-40B4-BE49-F238E27FC236}">
                  <a16:creationId xmlns:a16="http://schemas.microsoft.com/office/drawing/2014/main" id="{A9D16B0A-F7F5-4AF8-B8A2-62F76C2E75E7}"/>
                </a:ext>
              </a:extLst>
            </p:cNvPr>
            <p:cNvSpPr txBox="1">
              <a:spLocks noChangeArrowheads="1"/>
            </p:cNvSpPr>
            <p:nvPr/>
          </p:nvSpPr>
          <p:spPr bwMode="auto">
            <a:xfrm>
              <a:off x="1600200" y="4238362"/>
              <a:ext cx="228600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ea typeface="Calibri" pitchFamily="34" charset="0"/>
                  <a:cs typeface="Times New Roman" pitchFamily="18" charset="0"/>
                </a:rPr>
                <a:t>Traditional Tools/Approaches</a:t>
              </a:r>
              <a:endParaRPr kumimoji="0" lang="en-US" altLang="en-US" sz="1800" b="0" i="0" u="none" strike="noStrike" cap="none" normalizeH="0" baseline="0" dirty="0">
                <a:ln>
                  <a:noFill/>
                </a:ln>
                <a:solidFill>
                  <a:schemeClr val="tx1"/>
                </a:solidFill>
                <a:effectLst/>
                <a:cs typeface="Arial" pitchFamily="34" charset="0"/>
              </a:endParaRPr>
            </a:p>
          </p:txBody>
        </p:sp>
        <p:cxnSp>
          <p:nvCxnSpPr>
            <p:cNvPr id="22" name="Straight Arrow Connector 38">
              <a:extLst>
                <a:ext uri="{FF2B5EF4-FFF2-40B4-BE49-F238E27FC236}">
                  <a16:creationId xmlns:a16="http://schemas.microsoft.com/office/drawing/2014/main" id="{F82402CE-5A85-45BA-B6F6-CA9DD1FC2E97}"/>
                </a:ext>
              </a:extLst>
            </p:cNvPr>
            <p:cNvCxnSpPr>
              <a:cxnSpLocks/>
            </p:cNvCxnSpPr>
            <p:nvPr/>
          </p:nvCxnSpPr>
          <p:spPr>
            <a:xfrm>
              <a:off x="1148942" y="3948112"/>
              <a:ext cx="7336131"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40">
              <a:extLst>
                <a:ext uri="{FF2B5EF4-FFF2-40B4-BE49-F238E27FC236}">
                  <a16:creationId xmlns:a16="http://schemas.microsoft.com/office/drawing/2014/main" id="{51A8254F-73B7-4878-8E53-49976BFF50B8}"/>
                </a:ext>
              </a:extLst>
            </p:cNvPr>
            <p:cNvSpPr txBox="1"/>
            <p:nvPr/>
          </p:nvSpPr>
          <p:spPr>
            <a:xfrm>
              <a:off x="1543085" y="2655432"/>
              <a:ext cx="2590800" cy="261610"/>
            </a:xfrm>
            <a:prstGeom prst="rect">
              <a:avLst/>
            </a:prstGeom>
            <a:noFill/>
          </p:spPr>
          <p:txBody>
            <a:bodyPr wrap="square" rtlCol="0">
              <a:spAutoFit/>
            </a:bodyPr>
            <a:lstStyle/>
            <a:p>
              <a:pPr algn="ctr"/>
              <a:r>
                <a:rPr lang="en-US" sz="1100" b="1" dirty="0">
                  <a:solidFill>
                    <a:srgbClr val="C00000"/>
                  </a:solidFill>
                </a:rPr>
                <a:t>Domain of Ordinary Capabilities</a:t>
              </a:r>
            </a:p>
          </p:txBody>
        </p:sp>
        <p:sp>
          <p:nvSpPr>
            <p:cNvPr id="24" name="TextBox 41">
              <a:extLst>
                <a:ext uri="{FF2B5EF4-FFF2-40B4-BE49-F238E27FC236}">
                  <a16:creationId xmlns:a16="http://schemas.microsoft.com/office/drawing/2014/main" id="{7C3A9620-FC71-4F83-B6EE-DC0577768485}"/>
                </a:ext>
              </a:extLst>
            </p:cNvPr>
            <p:cNvSpPr txBox="1"/>
            <p:nvPr/>
          </p:nvSpPr>
          <p:spPr>
            <a:xfrm>
              <a:off x="5086350" y="5060329"/>
              <a:ext cx="2590800" cy="584775"/>
            </a:xfrm>
            <a:prstGeom prst="rect">
              <a:avLst/>
            </a:prstGeom>
            <a:noFill/>
          </p:spPr>
          <p:txBody>
            <a:bodyPr wrap="square" rtlCol="0">
              <a:spAutoFit/>
            </a:bodyPr>
            <a:lstStyle/>
            <a:p>
              <a:pPr algn="ctr"/>
              <a:r>
                <a:rPr lang="en-US" sz="1600" b="1" dirty="0">
                  <a:solidFill>
                    <a:srgbClr val="FF0000"/>
                  </a:solidFill>
                </a:rPr>
                <a:t>The Domain of Dynamic Capabilities</a:t>
              </a:r>
            </a:p>
          </p:txBody>
        </p:sp>
        <p:cxnSp>
          <p:nvCxnSpPr>
            <p:cNvPr id="25" name="Straight Arrow Connector 43">
              <a:extLst>
                <a:ext uri="{FF2B5EF4-FFF2-40B4-BE49-F238E27FC236}">
                  <a16:creationId xmlns:a16="http://schemas.microsoft.com/office/drawing/2014/main" id="{64FE730A-C2DA-42EE-9855-23ECC9A62D6B}"/>
                </a:ext>
              </a:extLst>
            </p:cNvPr>
            <p:cNvCxnSpPr/>
            <p:nvPr/>
          </p:nvCxnSpPr>
          <p:spPr>
            <a:xfrm>
              <a:off x="3886200" y="2786237"/>
              <a:ext cx="64729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44">
              <a:extLst>
                <a:ext uri="{FF2B5EF4-FFF2-40B4-BE49-F238E27FC236}">
                  <a16:creationId xmlns:a16="http://schemas.microsoft.com/office/drawing/2014/main" id="{459F74E4-E902-48BC-B06B-136CAFBCDFE3}"/>
                </a:ext>
              </a:extLst>
            </p:cNvPr>
            <p:cNvCxnSpPr/>
            <p:nvPr/>
          </p:nvCxnSpPr>
          <p:spPr>
            <a:xfrm flipH="1">
              <a:off x="1148942" y="2786237"/>
              <a:ext cx="67036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47">
              <a:extLst>
                <a:ext uri="{FF2B5EF4-FFF2-40B4-BE49-F238E27FC236}">
                  <a16:creationId xmlns:a16="http://schemas.microsoft.com/office/drawing/2014/main" id="{01D1EC98-6ACB-4846-8684-1A1BC3F1EDE0}"/>
                </a:ext>
              </a:extLst>
            </p:cNvPr>
            <p:cNvCxnSpPr/>
            <p:nvPr/>
          </p:nvCxnSpPr>
          <p:spPr>
            <a:xfrm>
              <a:off x="7534683" y="5193669"/>
              <a:ext cx="64729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48">
              <a:extLst>
                <a:ext uri="{FF2B5EF4-FFF2-40B4-BE49-F238E27FC236}">
                  <a16:creationId xmlns:a16="http://schemas.microsoft.com/office/drawing/2014/main" id="{3CFD1CCD-1EDC-494B-AD24-34EEE82884CE}"/>
                </a:ext>
              </a:extLst>
            </p:cNvPr>
            <p:cNvCxnSpPr/>
            <p:nvPr/>
          </p:nvCxnSpPr>
          <p:spPr>
            <a:xfrm flipH="1" flipV="1">
              <a:off x="4594021" y="5191134"/>
              <a:ext cx="745800" cy="50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29" name="Tekstiruutu 28">
            <a:extLst>
              <a:ext uri="{FF2B5EF4-FFF2-40B4-BE49-F238E27FC236}">
                <a16:creationId xmlns:a16="http://schemas.microsoft.com/office/drawing/2014/main" id="{59FE2285-FEE5-4EAA-9B99-453C53908F7F}"/>
              </a:ext>
            </a:extLst>
          </p:cNvPr>
          <p:cNvSpPr txBox="1"/>
          <p:nvPr/>
        </p:nvSpPr>
        <p:spPr>
          <a:xfrm>
            <a:off x="5197590" y="3805471"/>
            <a:ext cx="3603269" cy="369332"/>
          </a:xfrm>
          <a:prstGeom prst="rect">
            <a:avLst/>
          </a:prstGeom>
          <a:noFill/>
        </p:spPr>
        <p:txBody>
          <a:bodyPr wrap="square" rtlCol="0">
            <a:spAutoFit/>
          </a:bodyPr>
          <a:lstStyle/>
          <a:p>
            <a:r>
              <a:rPr lang="fi-FI" b="1" dirty="0" err="1"/>
              <a:t>Foresight</a:t>
            </a:r>
            <a:r>
              <a:rPr lang="fi-FI" b="1" dirty="0"/>
              <a:t> and </a:t>
            </a:r>
            <a:r>
              <a:rPr lang="fi-FI" b="1" dirty="0" err="1"/>
              <a:t>innovation</a:t>
            </a:r>
            <a:r>
              <a:rPr lang="fi-FI" b="1" dirty="0"/>
              <a:t> </a:t>
            </a:r>
            <a:r>
              <a:rPr lang="fi-FI" b="1" dirty="0" err="1"/>
              <a:t>activities</a:t>
            </a:r>
            <a:endParaRPr lang="fi-FI" b="1" dirty="0"/>
          </a:p>
        </p:txBody>
      </p:sp>
      <p:cxnSp>
        <p:nvCxnSpPr>
          <p:cNvPr id="31" name="Suora nuoliyhdysviiva 30">
            <a:extLst>
              <a:ext uri="{FF2B5EF4-FFF2-40B4-BE49-F238E27FC236}">
                <a16:creationId xmlns:a16="http://schemas.microsoft.com/office/drawing/2014/main" id="{BA783CB3-4C1A-4434-9B8D-392305E90A60}"/>
              </a:ext>
            </a:extLst>
          </p:cNvPr>
          <p:cNvCxnSpPr>
            <a:cxnSpLocks/>
          </p:cNvCxnSpPr>
          <p:nvPr/>
        </p:nvCxnSpPr>
        <p:spPr>
          <a:xfrm>
            <a:off x="6340590" y="4103363"/>
            <a:ext cx="0" cy="698362"/>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0" name="Tekstiruutu 29">
            <a:extLst>
              <a:ext uri="{FF2B5EF4-FFF2-40B4-BE49-F238E27FC236}">
                <a16:creationId xmlns:a16="http://schemas.microsoft.com/office/drawing/2014/main" id="{8BF839B1-5E25-4442-AC1F-276010A1BF61}"/>
              </a:ext>
            </a:extLst>
          </p:cNvPr>
          <p:cNvSpPr txBox="1"/>
          <p:nvPr/>
        </p:nvSpPr>
        <p:spPr>
          <a:xfrm>
            <a:off x="3048000" y="3109148"/>
            <a:ext cx="6096000" cy="646331"/>
          </a:xfrm>
          <a:prstGeom prst="rect">
            <a:avLst/>
          </a:prstGeom>
          <a:noFill/>
        </p:spPr>
        <p:txBody>
          <a:bodyPr wrap="square">
            <a:spAutoFit/>
          </a:bodyPr>
          <a:lstStyle/>
          <a:p>
            <a:r>
              <a:rPr lang="fi-FI" dirty="0" err="1"/>
              <a:t>Accessible</a:t>
            </a:r>
            <a:r>
              <a:rPr lang="fi-FI" dirty="0"/>
              <a:t> Global </a:t>
            </a:r>
            <a:r>
              <a:rPr lang="fi-FI" dirty="0" err="1"/>
              <a:t>Education</a:t>
            </a:r>
            <a:r>
              <a:rPr lang="fi-FI" dirty="0"/>
              <a:t> for </a:t>
            </a:r>
            <a:r>
              <a:rPr lang="fi-FI" dirty="0" err="1"/>
              <a:t>Adult</a:t>
            </a:r>
            <a:r>
              <a:rPr lang="fi-FI" dirty="0"/>
              <a:t> </a:t>
            </a:r>
            <a:r>
              <a:rPr lang="fi-FI" dirty="0" err="1"/>
              <a:t>Learners</a:t>
            </a:r>
            <a:r>
              <a:rPr lang="fi-FI" dirty="0"/>
              <a:t> and </a:t>
            </a:r>
            <a:r>
              <a:rPr lang="fi-FI" dirty="0" err="1"/>
              <a:t>Practioners</a:t>
            </a:r>
            <a:r>
              <a:rPr lang="fi-FI" dirty="0"/>
              <a:t>: European </a:t>
            </a:r>
            <a:r>
              <a:rPr lang="fi-FI" dirty="0" err="1"/>
              <a:t>Perspectives</a:t>
            </a:r>
            <a:endParaRPr lang="fi-FI" dirty="0"/>
          </a:p>
        </p:txBody>
      </p:sp>
    </p:spTree>
    <p:extLst>
      <p:ext uri="{BB962C8B-B14F-4D97-AF65-F5344CB8AC3E}">
        <p14:creationId xmlns:p14="http://schemas.microsoft.com/office/powerpoint/2010/main" val="18209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F5F11D-6357-4AE8-998C-419EDA216C7B}"/>
              </a:ext>
            </a:extLst>
          </p:cNvPr>
          <p:cNvSpPr>
            <a:spLocks noGrp="1"/>
          </p:cNvSpPr>
          <p:nvPr>
            <p:ph type="title"/>
          </p:nvPr>
        </p:nvSpPr>
        <p:spPr>
          <a:xfrm>
            <a:off x="838200" y="26677"/>
            <a:ext cx="10515600" cy="955849"/>
          </a:xfrm>
        </p:spPr>
        <p:txBody>
          <a:bodyPr/>
          <a:lstStyle/>
          <a:p>
            <a:pPr algn="ctr"/>
            <a:r>
              <a:rPr lang="fi-FI" dirty="0" err="1"/>
              <a:t>Empirical</a:t>
            </a:r>
            <a:r>
              <a:rPr lang="fi-FI" dirty="0"/>
              <a:t> </a:t>
            </a:r>
            <a:r>
              <a:rPr lang="fi-FI" dirty="0" err="1"/>
              <a:t>demonstration</a:t>
            </a:r>
            <a:r>
              <a:rPr lang="fi-FI" dirty="0"/>
              <a:t> and </a:t>
            </a:r>
            <a:r>
              <a:rPr lang="fi-FI" dirty="0" err="1"/>
              <a:t>results</a:t>
            </a:r>
            <a:endParaRPr lang="fi-FI" dirty="0"/>
          </a:p>
        </p:txBody>
      </p:sp>
      <p:pic>
        <p:nvPicPr>
          <p:cNvPr id="6146" name="Picture 2" descr="Nokia names Pekka Lundmark as new CEO as 5G race heats up - CNN">
            <a:extLst>
              <a:ext uri="{FF2B5EF4-FFF2-40B4-BE49-F238E27FC236}">
                <a16:creationId xmlns:a16="http://schemas.microsoft.com/office/drawing/2014/main" id="{9D978C04-E9BB-460D-BDF7-00AD28D4E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883" y="1233751"/>
            <a:ext cx="2857500" cy="14299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issiyhtiö Kone aloittaa yt-neuvottelut – enimmillään 120 paikkaa häviää |  Yle Uutiset | yle.fi">
            <a:extLst>
              <a:ext uri="{FF2B5EF4-FFF2-40B4-BE49-F238E27FC236}">
                <a16:creationId xmlns:a16="http://schemas.microsoft.com/office/drawing/2014/main" id="{5104A517-C542-40EA-9920-601DE4090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953002"/>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UPM julkistaa osavuosituloksen huomenna: tulospudotusta odotetaan |  Kauppalehti">
            <a:extLst>
              <a:ext uri="{FF2B5EF4-FFF2-40B4-BE49-F238E27FC236}">
                <a16:creationId xmlns:a16="http://schemas.microsoft.com/office/drawing/2014/main" id="{B7DCC47C-73DB-454F-83CD-C18A0A04D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161" y="764659"/>
            <a:ext cx="2857500" cy="214036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obocoast EDIH -konsortio valittiin yhdeksi ehdokkaaksi Suomen  eurooppalaiseksi digitaaliseksi innovaatiohubiksi – Robocoast">
            <a:extLst>
              <a:ext uri="{FF2B5EF4-FFF2-40B4-BE49-F238E27FC236}">
                <a16:creationId xmlns:a16="http://schemas.microsoft.com/office/drawing/2014/main" id="{C6FA7C13-DDA5-46FF-BA20-D3C9A5F49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882" y="2710345"/>
            <a:ext cx="2920117" cy="184567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mall Touchscreen Solutions for the Smart Manufacturing IioT Industry 4.0  Factory Floor">
            <a:extLst>
              <a:ext uri="{FF2B5EF4-FFF2-40B4-BE49-F238E27FC236}">
                <a16:creationId xmlns:a16="http://schemas.microsoft.com/office/drawing/2014/main" id="{B4E7C78F-ECC5-4414-A757-3F65DF6115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7661"/>
            <a:ext cx="3390900" cy="1715799"/>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E3359F28-3E95-4538-A10F-0342C08FAB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5011" y="3035294"/>
            <a:ext cx="1477016" cy="1277694"/>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Regionalised manufacturing baseline scenarios for Finland 2035:  Constructing a measuring point for scientific and societal inte">
            <a:extLst>
              <a:ext uri="{FF2B5EF4-FFF2-40B4-BE49-F238E27FC236}">
                <a16:creationId xmlns:a16="http://schemas.microsoft.com/office/drawing/2014/main" id="{A3493570-DD9D-4A8C-9CFB-FF4514950C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6544" y="3249636"/>
            <a:ext cx="2307102" cy="3356857"/>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Pohjois-Savo Goes Slush NOV 20-22, 2019 | Business Center">
            <a:extLst>
              <a:ext uri="{FF2B5EF4-FFF2-40B4-BE49-F238E27FC236}">
                <a16:creationId xmlns:a16="http://schemas.microsoft.com/office/drawing/2014/main" id="{F3741E3D-9200-4D22-8AFF-1612B4F9D6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32" y="4950068"/>
            <a:ext cx="291391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Front page - Big Data Excellence : Big Data Excellence">
            <a:extLst>
              <a:ext uri="{FF2B5EF4-FFF2-40B4-BE49-F238E27FC236}">
                <a16:creationId xmlns:a16="http://schemas.microsoft.com/office/drawing/2014/main" id="{0D50C0BA-F65F-47DF-AB4E-09BC207F40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6544" y="885726"/>
            <a:ext cx="2477456" cy="2019300"/>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The self-titled &quot;G-spot of Europe&quot;: Lithuania's startup ecosystem at a  glance | EU-Startups">
            <a:extLst>
              <a:ext uri="{FF2B5EF4-FFF2-40B4-BE49-F238E27FC236}">
                <a16:creationId xmlns:a16="http://schemas.microsoft.com/office/drawing/2014/main" id="{3B58C878-FE5F-4CDB-9070-8E048AA56A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5440" y="4996768"/>
            <a:ext cx="2838450" cy="1696375"/>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WIDENING MSCA FELLOWSHIP at CEITEC | CEITEC - výzkumné centrum">
            <a:extLst>
              <a:ext uri="{FF2B5EF4-FFF2-40B4-BE49-F238E27FC236}">
                <a16:creationId xmlns:a16="http://schemas.microsoft.com/office/drawing/2014/main" id="{0B05E67A-923F-440C-97C2-A58021EA03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234" y="4726298"/>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ome - Smart Specialisation Platform">
            <a:extLst>
              <a:ext uri="{FF2B5EF4-FFF2-40B4-BE49-F238E27FC236}">
                <a16:creationId xmlns:a16="http://schemas.microsoft.com/office/drawing/2014/main" id="{A39224A7-89FF-40F5-BDC5-C6D1814737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3313" y="3229226"/>
            <a:ext cx="1333320" cy="88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1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sakylkinen kolmio 3">
            <a:extLst>
              <a:ext uri="{FF2B5EF4-FFF2-40B4-BE49-F238E27FC236}">
                <a16:creationId xmlns:a16="http://schemas.microsoft.com/office/drawing/2014/main" id="{50BD84C9-285A-429D-AD05-A39A4473A3F4}"/>
              </a:ext>
            </a:extLst>
          </p:cNvPr>
          <p:cNvSpPr/>
          <p:nvPr/>
        </p:nvSpPr>
        <p:spPr>
          <a:xfrm>
            <a:off x="3458817" y="1895061"/>
            <a:ext cx="5433391" cy="4353339"/>
          </a:xfrm>
          <a:prstGeom prst="triangl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27B65A0A-88DA-4336-A749-42B28552A4DD}"/>
              </a:ext>
            </a:extLst>
          </p:cNvPr>
          <p:cNvSpPr txBox="1"/>
          <p:nvPr/>
        </p:nvSpPr>
        <p:spPr>
          <a:xfrm>
            <a:off x="4401601" y="1310286"/>
            <a:ext cx="4114011" cy="584775"/>
          </a:xfrm>
          <a:prstGeom prst="rect">
            <a:avLst/>
          </a:prstGeom>
          <a:noFill/>
        </p:spPr>
        <p:txBody>
          <a:bodyPr wrap="none" rtlCol="0">
            <a:spAutoFit/>
          </a:bodyPr>
          <a:lstStyle/>
          <a:p>
            <a:r>
              <a:rPr lang="fi-FI" sz="3200" dirty="0" err="1"/>
              <a:t>Ecological</a:t>
            </a:r>
            <a:r>
              <a:rPr lang="fi-FI" sz="3200" dirty="0"/>
              <a:t> </a:t>
            </a:r>
            <a:r>
              <a:rPr lang="fi-FI" sz="3200" dirty="0" err="1"/>
              <a:t>sustainability</a:t>
            </a:r>
            <a:endParaRPr lang="fi-FI" sz="3200" dirty="0"/>
          </a:p>
        </p:txBody>
      </p:sp>
      <p:sp>
        <p:nvSpPr>
          <p:cNvPr id="6" name="Tekstiruutu 5">
            <a:extLst>
              <a:ext uri="{FF2B5EF4-FFF2-40B4-BE49-F238E27FC236}">
                <a16:creationId xmlns:a16="http://schemas.microsoft.com/office/drawing/2014/main" id="{56484B22-2164-4D1D-8225-7D363831AE27}"/>
              </a:ext>
            </a:extLst>
          </p:cNvPr>
          <p:cNvSpPr txBox="1"/>
          <p:nvPr/>
        </p:nvSpPr>
        <p:spPr>
          <a:xfrm>
            <a:off x="9005534" y="5516203"/>
            <a:ext cx="3173882" cy="584775"/>
          </a:xfrm>
          <a:prstGeom prst="rect">
            <a:avLst/>
          </a:prstGeom>
          <a:noFill/>
        </p:spPr>
        <p:txBody>
          <a:bodyPr wrap="none" rtlCol="0">
            <a:spAutoFit/>
          </a:bodyPr>
          <a:lstStyle/>
          <a:p>
            <a:r>
              <a:rPr lang="fi-FI" sz="3200" dirty="0" err="1"/>
              <a:t>Economic</a:t>
            </a:r>
            <a:r>
              <a:rPr lang="fi-FI" sz="3200" dirty="0"/>
              <a:t> </a:t>
            </a:r>
            <a:r>
              <a:rPr lang="fi-FI" sz="3200" dirty="0" err="1"/>
              <a:t>growth</a:t>
            </a:r>
            <a:r>
              <a:rPr lang="fi-FI" sz="3200" dirty="0"/>
              <a:t> </a:t>
            </a:r>
          </a:p>
        </p:txBody>
      </p:sp>
      <p:sp>
        <p:nvSpPr>
          <p:cNvPr id="7" name="Tekstiruutu 6">
            <a:extLst>
              <a:ext uri="{FF2B5EF4-FFF2-40B4-BE49-F238E27FC236}">
                <a16:creationId xmlns:a16="http://schemas.microsoft.com/office/drawing/2014/main" id="{F96E421A-AE14-44B3-A724-A9B28EC6F9D1}"/>
              </a:ext>
            </a:extLst>
          </p:cNvPr>
          <p:cNvSpPr txBox="1"/>
          <p:nvPr/>
        </p:nvSpPr>
        <p:spPr>
          <a:xfrm>
            <a:off x="42470" y="5467994"/>
            <a:ext cx="3456203" cy="584775"/>
          </a:xfrm>
          <a:prstGeom prst="rect">
            <a:avLst/>
          </a:prstGeom>
          <a:noFill/>
        </p:spPr>
        <p:txBody>
          <a:bodyPr wrap="none" rtlCol="0">
            <a:spAutoFit/>
          </a:bodyPr>
          <a:lstStyle/>
          <a:p>
            <a:r>
              <a:rPr lang="fi-FI" sz="3200" dirty="0" err="1"/>
              <a:t>Social</a:t>
            </a:r>
            <a:r>
              <a:rPr lang="fi-FI" sz="3200" dirty="0"/>
              <a:t> </a:t>
            </a:r>
            <a:r>
              <a:rPr lang="fi-FI" sz="3200" dirty="0" err="1"/>
              <a:t>development</a:t>
            </a:r>
            <a:endParaRPr lang="fi-FI" sz="3200" dirty="0"/>
          </a:p>
        </p:txBody>
      </p:sp>
      <p:sp>
        <p:nvSpPr>
          <p:cNvPr id="8" name="Tekstiruutu 7">
            <a:extLst>
              <a:ext uri="{FF2B5EF4-FFF2-40B4-BE49-F238E27FC236}">
                <a16:creationId xmlns:a16="http://schemas.microsoft.com/office/drawing/2014/main" id="{42E77A7F-968C-44CC-9CA0-53A0C23CDD1E}"/>
              </a:ext>
            </a:extLst>
          </p:cNvPr>
          <p:cNvSpPr txBox="1"/>
          <p:nvPr/>
        </p:nvSpPr>
        <p:spPr>
          <a:xfrm>
            <a:off x="4892786" y="4071730"/>
            <a:ext cx="2501006" cy="1077218"/>
          </a:xfrm>
          <a:prstGeom prst="rect">
            <a:avLst/>
          </a:prstGeom>
          <a:noFill/>
        </p:spPr>
        <p:txBody>
          <a:bodyPr wrap="none" rtlCol="0">
            <a:spAutoFit/>
          </a:bodyPr>
          <a:lstStyle/>
          <a:p>
            <a:r>
              <a:rPr lang="fi-FI" sz="3200" dirty="0" err="1"/>
              <a:t>Sustainability</a:t>
            </a:r>
            <a:r>
              <a:rPr lang="fi-FI" sz="3200" dirty="0"/>
              <a:t> </a:t>
            </a:r>
          </a:p>
          <a:p>
            <a:r>
              <a:rPr lang="fi-FI" sz="3200" dirty="0" err="1"/>
              <a:t>Governance</a:t>
            </a:r>
            <a:endParaRPr lang="fi-FI" sz="3200" dirty="0"/>
          </a:p>
        </p:txBody>
      </p:sp>
      <p:cxnSp>
        <p:nvCxnSpPr>
          <p:cNvPr id="9" name="Suora nuoliyhdysviiva 8">
            <a:extLst>
              <a:ext uri="{FF2B5EF4-FFF2-40B4-BE49-F238E27FC236}">
                <a16:creationId xmlns:a16="http://schemas.microsoft.com/office/drawing/2014/main" id="{84685EA1-3B00-462C-90F1-04AB8209EB1F}"/>
              </a:ext>
            </a:extLst>
          </p:cNvPr>
          <p:cNvCxnSpPr/>
          <p:nvPr/>
        </p:nvCxnSpPr>
        <p:spPr>
          <a:xfrm flipV="1">
            <a:off x="1956084" y="2132864"/>
            <a:ext cx="2445517" cy="30612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uora nuoliyhdysviiva 9">
            <a:extLst>
              <a:ext uri="{FF2B5EF4-FFF2-40B4-BE49-F238E27FC236}">
                <a16:creationId xmlns:a16="http://schemas.microsoft.com/office/drawing/2014/main" id="{A340F69D-695B-4DE4-A36B-DE317E3CC5BC}"/>
              </a:ext>
            </a:extLst>
          </p:cNvPr>
          <p:cNvCxnSpPr>
            <a:cxnSpLocks/>
          </p:cNvCxnSpPr>
          <p:nvPr/>
        </p:nvCxnSpPr>
        <p:spPr>
          <a:xfrm flipH="1">
            <a:off x="2548429" y="2370873"/>
            <a:ext cx="2460941" cy="31516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231CD2F9-3857-4988-AF0E-CBEFC94EA050}"/>
              </a:ext>
            </a:extLst>
          </p:cNvPr>
          <p:cNvCxnSpPr>
            <a:cxnSpLocks/>
          </p:cNvCxnSpPr>
          <p:nvPr/>
        </p:nvCxnSpPr>
        <p:spPr>
          <a:xfrm>
            <a:off x="6718852" y="1895061"/>
            <a:ext cx="2107096" cy="33793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BC9C24D7-C12C-4204-8ADD-A52BC93AB350}"/>
              </a:ext>
            </a:extLst>
          </p:cNvPr>
          <p:cNvCxnSpPr>
            <a:cxnSpLocks/>
          </p:cNvCxnSpPr>
          <p:nvPr/>
        </p:nvCxnSpPr>
        <p:spPr>
          <a:xfrm flipH="1" flipV="1">
            <a:off x="7415875" y="1807946"/>
            <a:ext cx="2227696" cy="33410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CC73885E-6A8D-40C1-9210-CE2676C25698}"/>
              </a:ext>
            </a:extLst>
          </p:cNvPr>
          <p:cNvCxnSpPr>
            <a:cxnSpLocks/>
          </p:cNvCxnSpPr>
          <p:nvPr/>
        </p:nvCxnSpPr>
        <p:spPr>
          <a:xfrm flipH="1">
            <a:off x="3752732" y="5522475"/>
            <a:ext cx="505737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63DFD4CF-8A7C-4A81-AA37-183A867D26E9}"/>
              </a:ext>
            </a:extLst>
          </p:cNvPr>
          <p:cNvCxnSpPr>
            <a:cxnSpLocks/>
          </p:cNvCxnSpPr>
          <p:nvPr/>
        </p:nvCxnSpPr>
        <p:spPr>
          <a:xfrm>
            <a:off x="3458817" y="6052769"/>
            <a:ext cx="554671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Otsikko 1">
            <a:extLst>
              <a:ext uri="{FF2B5EF4-FFF2-40B4-BE49-F238E27FC236}">
                <a16:creationId xmlns:a16="http://schemas.microsoft.com/office/drawing/2014/main" id="{2DD5F325-84E0-49FA-BA16-9B0D40B8AD07}"/>
              </a:ext>
            </a:extLst>
          </p:cNvPr>
          <p:cNvSpPr txBox="1">
            <a:spLocks/>
          </p:cNvSpPr>
          <p:nvPr/>
        </p:nvSpPr>
        <p:spPr>
          <a:xfrm>
            <a:off x="794789" y="-388804"/>
            <a:ext cx="11384627"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800" dirty="0"/>
              <a:t>Three </a:t>
            </a:r>
            <a:r>
              <a:rPr lang="fi-FI" sz="4800" dirty="0" err="1"/>
              <a:t>Pillars</a:t>
            </a:r>
            <a:r>
              <a:rPr lang="fi-FI" sz="4800" dirty="0"/>
              <a:t> of </a:t>
            </a:r>
            <a:r>
              <a:rPr lang="fi-FI" sz="4800" dirty="0" err="1"/>
              <a:t>Sustainable</a:t>
            </a:r>
            <a:r>
              <a:rPr lang="fi-FI" sz="4800" dirty="0"/>
              <a:t> </a:t>
            </a:r>
            <a:r>
              <a:rPr lang="fi-FI" sz="4800" dirty="0" err="1"/>
              <a:t>Development</a:t>
            </a:r>
            <a:endParaRPr lang="fi-FI" sz="4800" dirty="0"/>
          </a:p>
        </p:txBody>
      </p:sp>
    </p:spTree>
    <p:extLst>
      <p:ext uri="{BB962C8B-B14F-4D97-AF65-F5344CB8AC3E}">
        <p14:creationId xmlns:p14="http://schemas.microsoft.com/office/powerpoint/2010/main" val="1279573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10CD3-A922-406F-A010-8E0EC54786B8}"/>
              </a:ext>
            </a:extLst>
          </p:cNvPr>
          <p:cNvSpPr>
            <a:spLocks noGrp="1"/>
          </p:cNvSpPr>
          <p:nvPr>
            <p:ph type="title"/>
          </p:nvPr>
        </p:nvSpPr>
        <p:spPr/>
        <p:txBody>
          <a:bodyPr>
            <a:normAutofit fontScale="90000"/>
          </a:bodyPr>
          <a:lstStyle/>
          <a:p>
            <a:r>
              <a:rPr lang="fi-FI" dirty="0" err="1"/>
              <a:t>Accessible</a:t>
            </a:r>
            <a:r>
              <a:rPr lang="fi-FI" dirty="0"/>
              <a:t> Global </a:t>
            </a:r>
            <a:r>
              <a:rPr lang="fi-FI" dirty="0" err="1"/>
              <a:t>Education</a:t>
            </a:r>
            <a:r>
              <a:rPr lang="fi-FI" dirty="0"/>
              <a:t> for </a:t>
            </a:r>
            <a:r>
              <a:rPr lang="fi-FI" dirty="0" err="1"/>
              <a:t>Adult</a:t>
            </a:r>
            <a:r>
              <a:rPr lang="fi-FI" dirty="0"/>
              <a:t> </a:t>
            </a:r>
            <a:r>
              <a:rPr lang="fi-FI" dirty="0" err="1"/>
              <a:t>Learners</a:t>
            </a:r>
            <a:r>
              <a:rPr lang="fi-FI" dirty="0"/>
              <a:t> and </a:t>
            </a:r>
            <a:r>
              <a:rPr lang="fi-FI" dirty="0" err="1"/>
              <a:t>Practioners</a:t>
            </a:r>
            <a:r>
              <a:rPr lang="fi-FI" dirty="0"/>
              <a:t>: European </a:t>
            </a:r>
            <a:r>
              <a:rPr lang="fi-FI" dirty="0" err="1"/>
              <a:t>Perspectives</a:t>
            </a:r>
            <a:r>
              <a:rPr lang="fi-FI" dirty="0"/>
              <a:t> and a </a:t>
            </a:r>
            <a:r>
              <a:rPr lang="fi-FI" dirty="0" err="1"/>
              <a:t>Finnish</a:t>
            </a:r>
            <a:r>
              <a:rPr lang="fi-FI" dirty="0"/>
              <a:t> Case </a:t>
            </a:r>
            <a:r>
              <a:rPr lang="fi-FI" dirty="0" err="1"/>
              <a:t>Example</a:t>
            </a:r>
            <a:endParaRPr lang="fi-FI" dirty="0"/>
          </a:p>
        </p:txBody>
      </p:sp>
      <p:sp>
        <p:nvSpPr>
          <p:cNvPr id="3" name="Sisällön paikkamerkki 2">
            <a:extLst>
              <a:ext uri="{FF2B5EF4-FFF2-40B4-BE49-F238E27FC236}">
                <a16:creationId xmlns:a16="http://schemas.microsoft.com/office/drawing/2014/main" id="{727DBF9F-6585-4B3B-BE55-FDCDBE6657A8}"/>
              </a:ext>
            </a:extLst>
          </p:cNvPr>
          <p:cNvSpPr>
            <a:spLocks noGrp="1"/>
          </p:cNvSpPr>
          <p:nvPr>
            <p:ph idx="1"/>
          </p:nvPr>
        </p:nvSpPr>
        <p:spPr>
          <a:xfrm>
            <a:off x="841513" y="2141537"/>
            <a:ext cx="10515600" cy="4351338"/>
          </a:xfrm>
        </p:spPr>
        <p:txBody>
          <a:bodyPr/>
          <a:lstStyle/>
          <a:p>
            <a:r>
              <a:rPr lang="fi-FI" dirty="0"/>
              <a:t>A </a:t>
            </a:r>
            <a:r>
              <a:rPr lang="fi-FI" dirty="0" err="1"/>
              <a:t>Concrete</a:t>
            </a:r>
            <a:r>
              <a:rPr lang="fi-FI" dirty="0"/>
              <a:t> </a:t>
            </a:r>
            <a:r>
              <a:rPr lang="fi-FI" dirty="0" err="1"/>
              <a:t>Visionary</a:t>
            </a:r>
            <a:r>
              <a:rPr lang="fi-FI" dirty="0"/>
              <a:t> </a:t>
            </a:r>
            <a:r>
              <a:rPr lang="fi-FI" dirty="0" err="1"/>
              <a:t>Initiative</a:t>
            </a:r>
            <a:r>
              <a:rPr lang="fi-FI" dirty="0"/>
              <a:t> </a:t>
            </a:r>
            <a:r>
              <a:rPr lang="fi-FI" dirty="0" err="1"/>
              <a:t>outlined</a:t>
            </a:r>
            <a:endParaRPr lang="fi-FI" dirty="0"/>
          </a:p>
          <a:p>
            <a:r>
              <a:rPr lang="fi-FI" dirty="0"/>
              <a:t>An </a:t>
            </a:r>
            <a:r>
              <a:rPr lang="fi-FI" dirty="0" err="1"/>
              <a:t>Example</a:t>
            </a:r>
            <a:r>
              <a:rPr lang="fi-FI" dirty="0"/>
              <a:t> of ”How Global </a:t>
            </a:r>
            <a:r>
              <a:rPr lang="fi-FI" dirty="0" err="1"/>
              <a:t>Education</a:t>
            </a:r>
            <a:r>
              <a:rPr lang="fi-FI" dirty="0"/>
              <a:t> for </a:t>
            </a:r>
          </a:p>
          <a:p>
            <a:pPr marL="0" indent="0">
              <a:buNone/>
            </a:pPr>
            <a:r>
              <a:rPr lang="fi-FI" dirty="0"/>
              <a:t>   </a:t>
            </a:r>
            <a:r>
              <a:rPr lang="fi-FI" dirty="0" err="1"/>
              <a:t>Adult</a:t>
            </a:r>
            <a:r>
              <a:rPr lang="fi-FI" dirty="0"/>
              <a:t> </a:t>
            </a:r>
            <a:r>
              <a:rPr lang="fi-FI" dirty="0" err="1"/>
              <a:t>Learners</a:t>
            </a:r>
            <a:r>
              <a:rPr lang="fi-FI" dirty="0"/>
              <a:t> and </a:t>
            </a:r>
            <a:r>
              <a:rPr lang="fi-FI" dirty="0" err="1"/>
              <a:t>Practioners</a:t>
            </a:r>
            <a:r>
              <a:rPr lang="fi-FI" dirty="0"/>
              <a:t> </a:t>
            </a:r>
            <a:r>
              <a:rPr lang="fi-FI" dirty="0" err="1"/>
              <a:t>Could</a:t>
            </a:r>
            <a:r>
              <a:rPr lang="fi-FI" dirty="0"/>
              <a:t> </a:t>
            </a:r>
            <a:r>
              <a:rPr lang="fi-FI" dirty="0" err="1"/>
              <a:t>be</a:t>
            </a:r>
            <a:r>
              <a:rPr lang="fi-FI" dirty="0"/>
              <a:t> </a:t>
            </a:r>
          </a:p>
          <a:p>
            <a:pPr marL="0" indent="0">
              <a:buNone/>
            </a:pPr>
            <a:r>
              <a:rPr lang="fi-FI" dirty="0"/>
              <a:t>   </a:t>
            </a:r>
            <a:r>
              <a:rPr lang="fi-FI" dirty="0" err="1"/>
              <a:t>Developed</a:t>
            </a:r>
            <a:r>
              <a:rPr lang="fi-FI" dirty="0"/>
              <a:t>” </a:t>
            </a:r>
          </a:p>
        </p:txBody>
      </p:sp>
      <p:pic>
        <p:nvPicPr>
          <p:cNvPr id="6" name="Kuva 5">
            <a:extLst>
              <a:ext uri="{FF2B5EF4-FFF2-40B4-BE49-F238E27FC236}">
                <a16:creationId xmlns:a16="http://schemas.microsoft.com/office/drawing/2014/main" id="{05033E48-CD51-44DF-B7D8-5BCBD480E167}"/>
              </a:ext>
            </a:extLst>
          </p:cNvPr>
          <p:cNvPicPr>
            <a:picLocks noChangeAspect="1"/>
          </p:cNvPicPr>
          <p:nvPr/>
        </p:nvPicPr>
        <p:blipFill>
          <a:blip r:embed="rId2"/>
          <a:stretch>
            <a:fillRect/>
          </a:stretch>
        </p:blipFill>
        <p:spPr>
          <a:xfrm>
            <a:off x="8030818" y="1506782"/>
            <a:ext cx="3731878" cy="5351218"/>
          </a:xfrm>
          <a:prstGeom prst="rect">
            <a:avLst/>
          </a:prstGeom>
        </p:spPr>
      </p:pic>
    </p:spTree>
    <p:extLst>
      <p:ext uri="{BB962C8B-B14F-4D97-AF65-F5344CB8AC3E}">
        <p14:creationId xmlns:p14="http://schemas.microsoft.com/office/powerpoint/2010/main" val="63875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C1079E-ACFF-439B-BBD4-A42A0B8579EE}"/>
              </a:ext>
            </a:extLst>
          </p:cNvPr>
          <p:cNvSpPr>
            <a:spLocks noGrp="1"/>
          </p:cNvSpPr>
          <p:nvPr>
            <p:ph type="title"/>
          </p:nvPr>
        </p:nvSpPr>
        <p:spPr/>
        <p:txBody>
          <a:bodyPr>
            <a:normAutofit fontScale="90000"/>
          </a:bodyPr>
          <a:lstStyle/>
          <a:p>
            <a:r>
              <a:rPr lang="fi-FI" dirty="0"/>
              <a:t>Industry 6.0 Virtual </a:t>
            </a:r>
            <a:r>
              <a:rPr lang="fi-FI" dirty="0" err="1"/>
              <a:t>University</a:t>
            </a:r>
            <a:r>
              <a:rPr lang="fi-FI" dirty="0"/>
              <a:t>: A </a:t>
            </a:r>
            <a:r>
              <a:rPr lang="fi-FI" dirty="0" err="1"/>
              <a:t>Finnish</a:t>
            </a:r>
            <a:r>
              <a:rPr lang="fi-FI" dirty="0"/>
              <a:t> </a:t>
            </a:r>
            <a:r>
              <a:rPr lang="fi-FI" dirty="0" err="1"/>
              <a:t>Initiative</a:t>
            </a:r>
            <a:r>
              <a:rPr lang="fi-FI" dirty="0"/>
              <a:t> </a:t>
            </a:r>
            <a:r>
              <a:rPr lang="fi-FI" dirty="0" err="1"/>
              <a:t>meeting</a:t>
            </a:r>
            <a:r>
              <a:rPr lang="fi-FI" dirty="0"/>
              <a:t> </a:t>
            </a:r>
            <a:r>
              <a:rPr lang="fi-FI" dirty="0" err="1"/>
              <a:t>the</a:t>
            </a:r>
            <a:r>
              <a:rPr lang="fi-FI" dirty="0"/>
              <a:t> </a:t>
            </a:r>
            <a:r>
              <a:rPr lang="fi-FI" dirty="0" err="1"/>
              <a:t>platform</a:t>
            </a:r>
            <a:r>
              <a:rPr lang="fi-FI" dirty="0"/>
              <a:t> </a:t>
            </a:r>
            <a:r>
              <a:rPr lang="fi-FI" dirty="0" err="1"/>
              <a:t>economy</a:t>
            </a:r>
            <a:r>
              <a:rPr lang="fi-FI" dirty="0"/>
              <a:t> </a:t>
            </a:r>
            <a:r>
              <a:rPr lang="fi-FI" dirty="0" err="1"/>
              <a:t>challenge</a:t>
            </a:r>
            <a:endParaRPr lang="fi-FI" dirty="0"/>
          </a:p>
        </p:txBody>
      </p:sp>
      <p:sp>
        <p:nvSpPr>
          <p:cNvPr id="3" name="Sisällön paikkamerkki 2">
            <a:extLst>
              <a:ext uri="{FF2B5EF4-FFF2-40B4-BE49-F238E27FC236}">
                <a16:creationId xmlns:a16="http://schemas.microsoft.com/office/drawing/2014/main" id="{FA4C40C1-7CB0-4AAB-882D-086F07F045BE}"/>
              </a:ext>
            </a:extLst>
          </p:cNvPr>
          <p:cNvSpPr>
            <a:spLocks noGrp="1"/>
          </p:cNvSpPr>
          <p:nvPr>
            <p:ph idx="1"/>
          </p:nvPr>
        </p:nvSpPr>
        <p:spPr>
          <a:xfrm>
            <a:off x="-702365" y="1690688"/>
            <a:ext cx="12536556" cy="4351338"/>
          </a:xfrm>
        </p:spPr>
        <p:txBody>
          <a:bodyPr>
            <a:normAutofit fontScale="77500" lnSpcReduction="20000"/>
          </a:bodyPr>
          <a:lstStyle/>
          <a:p>
            <a:pPr marL="1656080"/>
            <a:r>
              <a:rPr lang="en-GB" sz="2600" dirty="0">
                <a:effectLst/>
                <a:latin typeface="Calibri" panose="020F0502020204030204" pitchFamily="34" charset="0"/>
                <a:ea typeface="Arial" panose="020B0604020202020204" pitchFamily="34" charset="0"/>
                <a:cs typeface="Arial" panose="020B0604020202020204" pitchFamily="34" charset="0"/>
              </a:rPr>
              <a:t>A significant portion of the value in the future of industry comes from ICT-based solutions. Therefore, significant research efforts should be placed on ICT in industrial domains. Currently, the top ICT research results have not been widely utilized by Finnish industry. The main reasons have been the isolation of ICT research from industry -relevant technology areas. The isolation takes place on researcher levels, but especially also on the university-company level. Hence, many companies, especially SMEs, are using off-the-shelf solutions that are far from optimal. Crucial standardization has not yet started properly. All this requires cross-pollination and activation of ICT professors to be more active towards this sector.</a:t>
            </a:r>
            <a:endParaRPr lang="fi-FI" sz="2600" dirty="0">
              <a:effectLst/>
              <a:latin typeface="Calibri" panose="020F0502020204030204" pitchFamily="34" charset="0"/>
              <a:ea typeface="Arial" panose="020B0604020202020204" pitchFamily="34" charset="0"/>
              <a:cs typeface="Arial" panose="020B0604020202020204" pitchFamily="34" charset="0"/>
            </a:endParaRPr>
          </a:p>
          <a:p>
            <a:pPr marL="1656080"/>
            <a:r>
              <a:rPr lang="en-GB" sz="2600" dirty="0">
                <a:effectLst/>
                <a:latin typeface="Calibri" panose="020F0502020204030204" pitchFamily="34" charset="0"/>
                <a:ea typeface="Arial" panose="020B0604020202020204" pitchFamily="34" charset="0"/>
                <a:cs typeface="Arial" panose="020B0604020202020204" pitchFamily="34" charset="0"/>
              </a:rPr>
              <a:t>Isolation of resources affect also education and international impacts. By combining efforts in a well-coordinated manner, significant cost-savings can be obtained in education. This also offers a way to increase the quality of education.</a:t>
            </a:r>
            <a:endParaRPr lang="fi-FI" sz="2600" dirty="0">
              <a:effectLst/>
              <a:latin typeface="Calibri" panose="020F0502020204030204" pitchFamily="34" charset="0"/>
              <a:ea typeface="Arial" panose="020B0604020202020204" pitchFamily="34" charset="0"/>
              <a:cs typeface="Arial" panose="020B0604020202020204" pitchFamily="34" charset="0"/>
            </a:endParaRPr>
          </a:p>
          <a:p>
            <a:pPr marL="1427480" indent="0">
              <a:buNone/>
            </a:pPr>
            <a:endParaRPr lang="fi-FI" sz="2600" dirty="0">
              <a:effectLst/>
              <a:latin typeface="Calibri" panose="020F0502020204030204" pitchFamily="34" charset="0"/>
              <a:ea typeface="Arial" panose="020B0604020202020204" pitchFamily="34" charset="0"/>
              <a:cs typeface="Arial" panose="020B0604020202020204" pitchFamily="34" charset="0"/>
            </a:endParaRPr>
          </a:p>
          <a:p>
            <a:pPr marL="1656080"/>
            <a:r>
              <a:rPr lang="en-GB" sz="2600" b="1" dirty="0">
                <a:effectLst/>
                <a:latin typeface="Calibri" panose="020F0502020204030204" pitchFamily="34" charset="0"/>
                <a:ea typeface="Arial" panose="020B0604020202020204" pitchFamily="34" charset="0"/>
                <a:cs typeface="Arial" panose="020B0604020202020204" pitchFamily="34" charset="0"/>
              </a:rPr>
              <a:t>We propose:</a:t>
            </a:r>
            <a:r>
              <a:rPr lang="en-GB" sz="2600" dirty="0">
                <a:effectLst/>
                <a:latin typeface="Calibri" panose="020F0502020204030204" pitchFamily="34" charset="0"/>
                <a:ea typeface="Arial" panose="020B0604020202020204" pitchFamily="34" charset="0"/>
                <a:cs typeface="Arial" panose="020B0604020202020204" pitchFamily="34" charset="0"/>
              </a:rPr>
              <a:t> Creation of the Virtual Industry 6.0 University (Figure 6). Approximately 10 new Industrial ICT professors and additional postdocs are needed to fill the gaps. These professors and existing ones need to be actively networked inside this virtual structure and towards Europe. Networking covers all aspects: education, research, internationalization, and industry collaboration.</a:t>
            </a:r>
            <a:endParaRPr lang="fi-FI" sz="2600" dirty="0">
              <a:effectLst/>
              <a:latin typeface="Calibri" panose="020F0502020204030204" pitchFamily="34" charset="0"/>
              <a:ea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34817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4770A2-626C-46DA-A585-8AA2B1F176AF}"/>
              </a:ext>
            </a:extLst>
          </p:cNvPr>
          <p:cNvSpPr>
            <a:spLocks noGrp="1"/>
          </p:cNvSpPr>
          <p:nvPr>
            <p:ph type="title"/>
          </p:nvPr>
        </p:nvSpPr>
        <p:spPr>
          <a:xfrm>
            <a:off x="838200" y="112644"/>
            <a:ext cx="10515600" cy="1325563"/>
          </a:xfrm>
        </p:spPr>
        <p:txBody>
          <a:bodyPr/>
          <a:lstStyle/>
          <a:p>
            <a:r>
              <a:rPr lang="fi-FI" dirty="0" err="1"/>
              <a:t>The</a:t>
            </a:r>
            <a:r>
              <a:rPr lang="fi-FI" dirty="0"/>
              <a:t> </a:t>
            </a:r>
            <a:r>
              <a:rPr lang="fi-FI" dirty="0" err="1"/>
              <a:t>Finnish</a:t>
            </a:r>
            <a:r>
              <a:rPr lang="fi-FI" dirty="0"/>
              <a:t> </a:t>
            </a:r>
            <a:r>
              <a:rPr lang="fi-FI" dirty="0" err="1"/>
              <a:t>Approach</a:t>
            </a:r>
            <a:r>
              <a:rPr lang="fi-FI" dirty="0"/>
              <a:t> of </a:t>
            </a:r>
            <a:r>
              <a:rPr lang="fi-FI" dirty="0" err="1"/>
              <a:t>the</a:t>
            </a:r>
            <a:r>
              <a:rPr lang="fi-FI" dirty="0"/>
              <a:t> Industry 6.0 vision: Virtual Industry 6.0 </a:t>
            </a:r>
            <a:r>
              <a:rPr lang="fi-FI" dirty="0" err="1"/>
              <a:t>University</a:t>
            </a:r>
            <a:endParaRPr lang="fi-FI" dirty="0"/>
          </a:p>
        </p:txBody>
      </p:sp>
      <p:pic>
        <p:nvPicPr>
          <p:cNvPr id="4" name="Picture 4">
            <a:extLst>
              <a:ext uri="{FF2B5EF4-FFF2-40B4-BE49-F238E27FC236}">
                <a16:creationId xmlns:a16="http://schemas.microsoft.com/office/drawing/2014/main" id="{4324F17D-DE6B-4506-ACEF-D744CE9CEC63}"/>
              </a:ext>
            </a:extLst>
          </p:cNvPr>
          <p:cNvPicPr/>
          <p:nvPr/>
        </p:nvPicPr>
        <p:blipFill>
          <a:blip r:embed="rId2"/>
          <a:stretch>
            <a:fillRect/>
          </a:stretch>
        </p:blipFill>
        <p:spPr>
          <a:xfrm>
            <a:off x="983971" y="1431232"/>
            <a:ext cx="10677941" cy="5314125"/>
          </a:xfrm>
          <a:prstGeom prst="rect">
            <a:avLst/>
          </a:prstGeom>
        </p:spPr>
      </p:pic>
    </p:spTree>
    <p:extLst>
      <p:ext uri="{BB962C8B-B14F-4D97-AF65-F5344CB8AC3E}">
        <p14:creationId xmlns:p14="http://schemas.microsoft.com/office/powerpoint/2010/main" val="3799717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489C01-534F-40A7-B7E8-E7E4E5388E18}"/>
              </a:ext>
            </a:extLst>
          </p:cNvPr>
          <p:cNvSpPr>
            <a:spLocks noGrp="1"/>
          </p:cNvSpPr>
          <p:nvPr>
            <p:ph type="title"/>
          </p:nvPr>
        </p:nvSpPr>
        <p:spPr/>
        <p:txBody>
          <a:bodyPr/>
          <a:lstStyle/>
          <a:p>
            <a:r>
              <a:rPr lang="fi-FI" dirty="0" err="1"/>
              <a:t>Funding</a:t>
            </a:r>
            <a:r>
              <a:rPr lang="fi-FI" dirty="0"/>
              <a:t> Virtual Industry 6.0 </a:t>
            </a:r>
            <a:r>
              <a:rPr lang="fi-FI" dirty="0" err="1"/>
              <a:t>University</a:t>
            </a:r>
            <a:endParaRPr lang="fi-FI" dirty="0"/>
          </a:p>
        </p:txBody>
      </p:sp>
      <p:sp>
        <p:nvSpPr>
          <p:cNvPr id="3" name="Sisällön paikkamerkki 2">
            <a:extLst>
              <a:ext uri="{FF2B5EF4-FFF2-40B4-BE49-F238E27FC236}">
                <a16:creationId xmlns:a16="http://schemas.microsoft.com/office/drawing/2014/main" id="{6381F195-1D9D-4032-A0A5-8835C0F09E49}"/>
              </a:ext>
            </a:extLst>
          </p:cNvPr>
          <p:cNvSpPr>
            <a:spLocks noGrp="1"/>
          </p:cNvSpPr>
          <p:nvPr>
            <p:ph idx="1"/>
          </p:nvPr>
        </p:nvSpPr>
        <p:spPr/>
        <p:txBody>
          <a:bodyPr/>
          <a:lstStyle/>
          <a:p>
            <a:pPr marL="1427480" indent="0">
              <a:buNone/>
            </a:pPr>
            <a:endParaRPr lang="fi-FI" sz="1600" dirty="0">
              <a:effectLst/>
              <a:latin typeface="Calibri" panose="020F0502020204030204" pitchFamily="34" charset="0"/>
              <a:ea typeface="Arial" panose="020B0604020202020204" pitchFamily="34" charset="0"/>
              <a:cs typeface="Arial" panose="020B0604020202020204" pitchFamily="34" charset="0"/>
            </a:endParaRPr>
          </a:p>
          <a:p>
            <a:pPr marL="342900" lvl="0" indent="-342900">
              <a:spcAft>
                <a:spcPts val="1100"/>
              </a:spcAft>
              <a:buFont typeface="Calibri" panose="020F0502020204030204" pitchFamily="34" charset="0"/>
              <a:buChar char="-"/>
            </a:pPr>
            <a:r>
              <a:rPr lang="en-GB" sz="1800" dirty="0">
                <a:effectLst/>
                <a:latin typeface="Calibri" panose="020F0502020204030204" pitchFamily="34" charset="0"/>
                <a:ea typeface="Arial" panose="020B0604020202020204" pitchFamily="34" charset="0"/>
                <a:cs typeface="Times New Roman" panose="02020603050405020304" pitchFamily="18" charset="0"/>
              </a:rPr>
              <a:t>Ministry of Education and Culture: Professors’ and postdocs’ salaries and other costs</a:t>
            </a:r>
            <a:endParaRPr lang="fi-FI" sz="1800" dirty="0">
              <a:effectLst/>
              <a:latin typeface="Calibri" panose="020F0502020204030204" pitchFamily="34" charset="0"/>
              <a:ea typeface="Arial" panose="020B0604020202020204" pitchFamily="34" charset="0"/>
              <a:cs typeface="Times New Roman" panose="02020603050405020304" pitchFamily="18" charset="0"/>
            </a:endParaRPr>
          </a:p>
          <a:p>
            <a:pPr marL="342900" lvl="0" indent="-342900">
              <a:spcAft>
                <a:spcPts val="1100"/>
              </a:spcAft>
              <a:buFont typeface="Calibri" panose="020F0502020204030204" pitchFamily="34" charset="0"/>
              <a:buChar char="-"/>
            </a:pPr>
            <a:r>
              <a:rPr lang="en-GB" sz="1800" dirty="0">
                <a:effectLst/>
                <a:latin typeface="Calibri" panose="020F0502020204030204" pitchFamily="34" charset="0"/>
                <a:ea typeface="Arial" panose="020B0604020202020204" pitchFamily="34" charset="0"/>
                <a:cs typeface="Times New Roman" panose="02020603050405020304" pitchFamily="18" charset="0"/>
              </a:rPr>
              <a:t>R&amp;D&amp;I programs: </a:t>
            </a:r>
            <a:endParaRPr lang="fi-FI" sz="1800" dirty="0">
              <a:effectLst/>
              <a:latin typeface="Calibri" panose="020F0502020204030204" pitchFamily="34" charset="0"/>
              <a:ea typeface="Arial" panose="020B0604020202020204" pitchFamily="34" charset="0"/>
              <a:cs typeface="Times New Roman" panose="02020603050405020304" pitchFamily="18" charset="0"/>
            </a:endParaRPr>
          </a:p>
          <a:p>
            <a:pPr marL="742950" lvl="1" indent="-285750">
              <a:spcAft>
                <a:spcPts val="1100"/>
              </a:spcAft>
              <a:buFont typeface="Courier New" panose="02070309020205020404" pitchFamily="49" charset="0"/>
              <a:buChar char="o"/>
            </a:pPr>
            <a:r>
              <a:rPr lang="en-GB" sz="1800" dirty="0">
                <a:effectLst/>
                <a:latin typeface="Calibri" panose="020F0502020204030204" pitchFamily="34" charset="0"/>
                <a:ea typeface="Arial" panose="020B0604020202020204" pitchFamily="34" charset="0"/>
                <a:cs typeface="Arial" panose="020B0604020202020204" pitchFamily="34" charset="0"/>
              </a:rPr>
              <a:t>Academy of Finland: Emerging Industrial Technologies (2021-2030)</a:t>
            </a:r>
            <a:endParaRPr lang="fi-FI" sz="1800" dirty="0">
              <a:effectLst/>
              <a:latin typeface="Calibri" panose="020F0502020204030204" pitchFamily="34" charset="0"/>
              <a:ea typeface="Arial" panose="020B0604020202020204" pitchFamily="34" charset="0"/>
              <a:cs typeface="Arial" panose="020B0604020202020204" pitchFamily="34" charset="0"/>
            </a:endParaRPr>
          </a:p>
          <a:p>
            <a:pPr marL="742950" lvl="1" indent="-285750">
              <a:spcAft>
                <a:spcPts val="1100"/>
              </a:spcAft>
              <a:buFont typeface="Courier New" panose="02070309020205020404" pitchFamily="49" charset="0"/>
              <a:buChar char="o"/>
            </a:pPr>
            <a:r>
              <a:rPr lang="en-GB" sz="1800" dirty="0">
                <a:effectLst/>
                <a:latin typeface="Calibri" panose="020F0502020204030204" pitchFamily="34" charset="0"/>
                <a:ea typeface="Arial" panose="020B0604020202020204" pitchFamily="34" charset="0"/>
                <a:cs typeface="Arial" panose="020B0604020202020204" pitchFamily="34" charset="0"/>
              </a:rPr>
              <a:t>Academy of Finland: Antifragile society (2021-2030)</a:t>
            </a:r>
            <a:endParaRPr lang="fi-FI" sz="1800" dirty="0">
              <a:effectLst/>
              <a:latin typeface="Calibri" panose="020F0502020204030204" pitchFamily="34" charset="0"/>
              <a:ea typeface="Arial" panose="020B0604020202020204" pitchFamily="34" charset="0"/>
              <a:cs typeface="Arial" panose="020B0604020202020204" pitchFamily="34" charset="0"/>
            </a:endParaRPr>
          </a:p>
          <a:p>
            <a:pPr marL="742950" lvl="1" indent="-285750">
              <a:spcAft>
                <a:spcPts val="1100"/>
              </a:spcAft>
              <a:buFont typeface="Courier New" panose="02070309020205020404" pitchFamily="49" charset="0"/>
              <a:buChar char="o"/>
            </a:pPr>
            <a:r>
              <a:rPr lang="en-GB" sz="1800" dirty="0">
                <a:effectLst/>
                <a:latin typeface="Calibri" panose="020F0502020204030204" pitchFamily="34" charset="0"/>
                <a:ea typeface="Arial" panose="020B0604020202020204" pitchFamily="34" charset="0"/>
                <a:cs typeface="Arial" panose="020B0604020202020204" pitchFamily="34" charset="0"/>
              </a:rPr>
              <a:t>Business Finland: Industrial software (2021-2025)</a:t>
            </a:r>
            <a:endParaRPr lang="fi-FI" sz="1800" dirty="0">
              <a:effectLst/>
              <a:latin typeface="Calibri" panose="020F0502020204030204" pitchFamily="34" charset="0"/>
              <a:ea typeface="Arial" panose="020B0604020202020204" pitchFamily="34" charset="0"/>
              <a:cs typeface="Arial" panose="020B0604020202020204" pitchFamily="34" charset="0"/>
            </a:endParaRPr>
          </a:p>
          <a:p>
            <a:pPr marL="742950" lvl="1" indent="-285750">
              <a:spcAft>
                <a:spcPts val="1100"/>
              </a:spcAft>
              <a:buFont typeface="Courier New" panose="02070309020205020404" pitchFamily="49" charset="0"/>
              <a:buChar char="o"/>
            </a:pPr>
            <a:r>
              <a:rPr lang="en-GB" sz="1800" dirty="0">
                <a:effectLst/>
                <a:latin typeface="Calibri" panose="020F0502020204030204" pitchFamily="34" charset="0"/>
                <a:ea typeface="Arial" panose="020B0604020202020204" pitchFamily="34" charset="0"/>
                <a:cs typeface="Arial" panose="020B0604020202020204" pitchFamily="34" charset="0"/>
              </a:rPr>
              <a:t>Business Finland: AI for industry (2021-2030)</a:t>
            </a:r>
            <a:endParaRPr lang="fi-FI" sz="1800" dirty="0">
              <a:effectLst/>
              <a:latin typeface="Calibri" panose="020F0502020204030204" pitchFamily="34" charset="0"/>
              <a:ea typeface="Arial" panose="020B0604020202020204" pitchFamily="34" charset="0"/>
              <a:cs typeface="Arial" panose="020B0604020202020204" pitchFamily="34" charset="0"/>
            </a:endParaRPr>
          </a:p>
          <a:p>
            <a:pPr marL="742950" lvl="1" indent="-285750">
              <a:spcAft>
                <a:spcPts val="1100"/>
              </a:spcAft>
              <a:buFont typeface="Courier New" panose="02070309020205020404" pitchFamily="49" charset="0"/>
              <a:buChar char="o"/>
            </a:pPr>
            <a:r>
              <a:rPr lang="en-GB" sz="1800" dirty="0">
                <a:effectLst/>
                <a:latin typeface="Calibri" panose="020F0502020204030204" pitchFamily="34" charset="0"/>
                <a:ea typeface="Arial" panose="020B0604020202020204" pitchFamily="34" charset="0"/>
                <a:cs typeface="Arial" panose="020B0604020202020204" pitchFamily="34" charset="0"/>
              </a:rPr>
              <a:t>Business Finland: Ecosystem Antifragility (2021-2025)</a:t>
            </a:r>
            <a:endParaRPr lang="fi-FI" sz="1800" dirty="0">
              <a:effectLst/>
              <a:latin typeface="Calibri" panose="020F0502020204030204" pitchFamily="34" charset="0"/>
              <a:ea typeface="Arial" panose="020B0604020202020204" pitchFamily="34" charset="0"/>
              <a:cs typeface="Arial" panose="020B0604020202020204" pitchFamily="34" charset="0"/>
            </a:endParaRPr>
          </a:p>
          <a:p>
            <a:pPr marL="742950" lvl="1" indent="-285750">
              <a:spcAft>
                <a:spcPts val="1100"/>
              </a:spcAft>
              <a:buFont typeface="Courier New" panose="02070309020205020404" pitchFamily="49" charset="0"/>
              <a:buChar char="o"/>
            </a:pPr>
            <a:r>
              <a:rPr lang="en-GB" sz="1800" dirty="0">
                <a:effectLst/>
                <a:latin typeface="Calibri" panose="020F0502020204030204" pitchFamily="34" charset="0"/>
                <a:ea typeface="Arial" panose="020B0604020202020204" pitchFamily="34" charset="0"/>
                <a:cs typeface="Arial" panose="020B0604020202020204" pitchFamily="34" charset="0"/>
              </a:rPr>
              <a:t>Business Finland: Ecosystem cross-pollination funding (2021-2030)</a:t>
            </a:r>
            <a:endParaRPr lang="fi-FI" sz="1800" dirty="0">
              <a:effectLst/>
              <a:latin typeface="Calibri" panose="020F0502020204030204" pitchFamily="34" charset="0"/>
              <a:ea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1186049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DFE46-95F7-44D9-969C-5CD0094DAAF1}"/>
              </a:ext>
            </a:extLst>
          </p:cNvPr>
          <p:cNvSpPr>
            <a:spLocks noGrp="1"/>
          </p:cNvSpPr>
          <p:nvPr>
            <p:ph type="title"/>
          </p:nvPr>
        </p:nvSpPr>
        <p:spPr>
          <a:xfrm>
            <a:off x="838200" y="6453"/>
            <a:ext cx="10515600" cy="1325563"/>
          </a:xfrm>
        </p:spPr>
        <p:txBody>
          <a:bodyPr/>
          <a:lstStyle/>
          <a:p>
            <a:r>
              <a:rPr lang="fi-FI" dirty="0" err="1"/>
              <a:t>The</a:t>
            </a:r>
            <a:r>
              <a:rPr lang="fi-FI" dirty="0"/>
              <a:t> European Open Science </a:t>
            </a:r>
            <a:r>
              <a:rPr lang="fi-FI" dirty="0" err="1"/>
              <a:t>Cloud</a:t>
            </a:r>
            <a:r>
              <a:rPr lang="fi-FI" dirty="0"/>
              <a:t> (EPSC) and European </a:t>
            </a:r>
            <a:r>
              <a:rPr lang="fi-FI" dirty="0" err="1"/>
              <a:t>Initiatives</a:t>
            </a:r>
            <a:r>
              <a:rPr lang="fi-FI" dirty="0"/>
              <a:t> – Strategic </a:t>
            </a:r>
            <a:r>
              <a:rPr lang="fi-FI" dirty="0" err="1"/>
              <a:t>Structure</a:t>
            </a:r>
            <a:endParaRPr lang="fi-FI" dirty="0"/>
          </a:p>
        </p:txBody>
      </p:sp>
      <p:pic>
        <p:nvPicPr>
          <p:cNvPr id="4" name="Kuva 3">
            <a:extLst>
              <a:ext uri="{FF2B5EF4-FFF2-40B4-BE49-F238E27FC236}">
                <a16:creationId xmlns:a16="http://schemas.microsoft.com/office/drawing/2014/main" id="{E25529D2-59F5-4D21-9958-EB7BF0B6FE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739" y="1446316"/>
            <a:ext cx="9535561" cy="5095288"/>
          </a:xfrm>
          <a:prstGeom prst="rect">
            <a:avLst/>
          </a:prstGeom>
          <a:solidFill>
            <a:srgbClr val="FFFF00"/>
          </a:solidFill>
        </p:spPr>
      </p:pic>
    </p:spTree>
    <p:extLst>
      <p:ext uri="{BB962C8B-B14F-4D97-AF65-F5344CB8AC3E}">
        <p14:creationId xmlns:p14="http://schemas.microsoft.com/office/powerpoint/2010/main" val="34373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F39ABC-0940-47F7-8A45-14266F383BF6}"/>
              </a:ext>
            </a:extLst>
          </p:cNvPr>
          <p:cNvSpPr>
            <a:spLocks noGrp="1"/>
          </p:cNvSpPr>
          <p:nvPr>
            <p:ph type="title"/>
          </p:nvPr>
        </p:nvSpPr>
        <p:spPr/>
        <p:txBody>
          <a:bodyPr/>
          <a:lstStyle/>
          <a:p>
            <a:r>
              <a:rPr lang="fi-FI" dirty="0" err="1"/>
              <a:t>Platform</a:t>
            </a:r>
            <a:r>
              <a:rPr lang="fi-FI" dirty="0"/>
              <a:t> </a:t>
            </a:r>
            <a:r>
              <a:rPr lang="fi-FI" dirty="0" err="1"/>
              <a:t>economy</a:t>
            </a:r>
            <a:r>
              <a:rPr lang="fi-FI" dirty="0"/>
              <a:t> and </a:t>
            </a:r>
            <a:r>
              <a:rPr lang="fi-FI" dirty="0" err="1"/>
              <a:t>its</a:t>
            </a:r>
            <a:r>
              <a:rPr lang="fi-FI" dirty="0"/>
              <a:t> </a:t>
            </a:r>
            <a:r>
              <a:rPr lang="fi-FI" dirty="0" err="1"/>
              <a:t>evolution</a:t>
            </a:r>
            <a:r>
              <a:rPr lang="fi-FI" dirty="0"/>
              <a:t> </a:t>
            </a:r>
            <a:r>
              <a:rPr lang="en-GB" dirty="0">
                <a:effectLst/>
                <a:ea typeface="Calibri" panose="020F0502020204030204" pitchFamily="34" charset="0"/>
                <a:cs typeface="Times New Roman" panose="02020603050405020304" pitchFamily="18" charset="0"/>
              </a:rPr>
              <a:t>(</a:t>
            </a:r>
            <a:r>
              <a:rPr lang="en-GB" dirty="0" err="1">
                <a:effectLst/>
                <a:ea typeface="Calibri" panose="020F0502020204030204" pitchFamily="34" charset="0"/>
                <a:cs typeface="Times New Roman" panose="02020603050405020304" pitchFamily="18" charset="0"/>
              </a:rPr>
              <a:t>Tiwana</a:t>
            </a:r>
            <a:r>
              <a:rPr lang="en-GB" dirty="0">
                <a:effectLst/>
                <a:ea typeface="Calibri" panose="020F0502020204030204" pitchFamily="34" charset="0"/>
                <a:cs typeface="Times New Roman" panose="02020603050405020304" pitchFamily="18" charset="0"/>
              </a:rPr>
              <a:t> 2014, p. 36).</a:t>
            </a:r>
            <a:endParaRPr lang="fi-FI" dirty="0"/>
          </a:p>
        </p:txBody>
      </p:sp>
      <p:pic>
        <p:nvPicPr>
          <p:cNvPr id="4" name="Kuva 3">
            <a:extLst>
              <a:ext uri="{FF2B5EF4-FFF2-40B4-BE49-F238E27FC236}">
                <a16:creationId xmlns:a16="http://schemas.microsoft.com/office/drawing/2014/main" id="{C792FA9A-9FE4-417C-843D-F64A12A00B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95061"/>
            <a:ext cx="10306878" cy="4762913"/>
          </a:xfrm>
          <a:prstGeom prst="rect">
            <a:avLst/>
          </a:prstGeom>
          <a:solidFill>
            <a:schemeClr val="bg1"/>
          </a:solidFill>
        </p:spPr>
      </p:pic>
    </p:spTree>
    <p:extLst>
      <p:ext uri="{BB962C8B-B14F-4D97-AF65-F5344CB8AC3E}">
        <p14:creationId xmlns:p14="http://schemas.microsoft.com/office/powerpoint/2010/main" val="125074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0BC1FA-85F2-4DD6-8B91-02B1418B7501}"/>
              </a:ext>
            </a:extLst>
          </p:cNvPr>
          <p:cNvSpPr>
            <a:spLocks noGrp="1"/>
          </p:cNvSpPr>
          <p:nvPr>
            <p:ph type="title"/>
          </p:nvPr>
        </p:nvSpPr>
        <p:spPr/>
        <p:txBody>
          <a:bodyPr>
            <a:noAutofit/>
          </a:bodyPr>
          <a:lstStyle/>
          <a:p>
            <a:r>
              <a:rPr lang="en-GB" dirty="0">
                <a:effectLst/>
                <a:ea typeface="Calibri" panose="020F0502020204030204" pitchFamily="34" charset="0"/>
              </a:rPr>
              <a:t>Modularisation challenge. Seeking optimal balance between coordination costs and modularity.  (</a:t>
            </a:r>
            <a:r>
              <a:rPr lang="en-GB" dirty="0" err="1">
                <a:effectLst/>
                <a:ea typeface="Calibri" panose="020F0502020204030204" pitchFamily="34" charset="0"/>
              </a:rPr>
              <a:t>Tiwana</a:t>
            </a:r>
            <a:r>
              <a:rPr lang="en-GB" dirty="0">
                <a:effectLst/>
                <a:ea typeface="Calibri" panose="020F0502020204030204" pitchFamily="34" charset="0"/>
              </a:rPr>
              <a:t> 2014, p. 105)</a:t>
            </a:r>
            <a:endParaRPr lang="fi-FI" dirty="0"/>
          </a:p>
        </p:txBody>
      </p:sp>
      <p:pic>
        <p:nvPicPr>
          <p:cNvPr id="4" name="Kuva 3">
            <a:extLst>
              <a:ext uri="{FF2B5EF4-FFF2-40B4-BE49-F238E27FC236}">
                <a16:creationId xmlns:a16="http://schemas.microsoft.com/office/drawing/2014/main" id="{FBED73B6-9DC0-436E-A174-A4C663E5DB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13" y="2118994"/>
            <a:ext cx="8786191" cy="450709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60914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52B749-FABE-4DE7-BD80-F0CAC18854EC}"/>
              </a:ext>
            </a:extLst>
          </p:cNvPr>
          <p:cNvSpPr>
            <a:spLocks noGrp="1"/>
          </p:cNvSpPr>
          <p:nvPr>
            <p:ph type="title"/>
          </p:nvPr>
        </p:nvSpPr>
        <p:spPr>
          <a:xfrm>
            <a:off x="838200" y="179388"/>
            <a:ext cx="10515600" cy="1325563"/>
          </a:xfrm>
        </p:spPr>
        <p:txBody>
          <a:bodyPr/>
          <a:lstStyle/>
          <a:p>
            <a:r>
              <a:rPr lang="fi-FI" dirty="0"/>
              <a:t>Key </a:t>
            </a:r>
            <a:r>
              <a:rPr lang="fi-FI" dirty="0" err="1"/>
              <a:t>messages</a:t>
            </a:r>
            <a:r>
              <a:rPr lang="fi-FI" dirty="0"/>
              <a:t> of Industry 6.0 –vision in Finland</a:t>
            </a:r>
          </a:p>
        </p:txBody>
      </p:sp>
      <p:sp>
        <p:nvSpPr>
          <p:cNvPr id="3" name="Sisällön paikkamerkki 2">
            <a:extLst>
              <a:ext uri="{FF2B5EF4-FFF2-40B4-BE49-F238E27FC236}">
                <a16:creationId xmlns:a16="http://schemas.microsoft.com/office/drawing/2014/main" id="{968A79A7-6653-4785-ACCD-63BD3DF643BE}"/>
              </a:ext>
            </a:extLst>
          </p:cNvPr>
          <p:cNvSpPr>
            <a:spLocks noGrp="1"/>
          </p:cNvSpPr>
          <p:nvPr>
            <p:ph idx="1"/>
          </p:nvPr>
        </p:nvSpPr>
        <p:spPr>
          <a:xfrm>
            <a:off x="838199" y="1825625"/>
            <a:ext cx="10806113" cy="4667250"/>
          </a:xfrm>
        </p:spPr>
        <p:txBody>
          <a:bodyPr>
            <a:normAutofit/>
          </a:bodyPr>
          <a:lstStyle/>
          <a:p>
            <a:r>
              <a:rPr lang="en-GB" sz="2400" i="1" dirty="0">
                <a:effectLst/>
                <a:latin typeface="Arial Black" panose="020B0A04020102020204" pitchFamily="34" charset="0"/>
                <a:ea typeface="Arial" panose="020B0604020202020204" pitchFamily="34" charset="0"/>
                <a:cs typeface="Arial" panose="020B0604020202020204" pitchFamily="34" charset="0"/>
              </a:rPr>
              <a:t>Finnish industry from the crossroads to the path of the industrial revolution Industry 6.0</a:t>
            </a:r>
            <a:endParaRPr lang="fi-FI" sz="2400" dirty="0">
              <a:effectLst/>
              <a:latin typeface="Arial Black" panose="020B0A04020102020204" pitchFamily="34" charset="0"/>
              <a:ea typeface="Arial" panose="020B0604020202020204" pitchFamily="34" charset="0"/>
              <a:cs typeface="Arial" panose="020B0604020202020204" pitchFamily="34" charset="0"/>
            </a:endParaRPr>
          </a:p>
          <a:p>
            <a:r>
              <a:rPr lang="en-GB" sz="2400" b="1" i="1" dirty="0">
                <a:effectLst/>
                <a:latin typeface="Arial Black" panose="020B0A04020102020204" pitchFamily="34" charset="0"/>
                <a:ea typeface="Arial" panose="020B0604020202020204" pitchFamily="34" charset="0"/>
                <a:cs typeface="Arial" panose="020B0604020202020204" pitchFamily="34" charset="0"/>
              </a:rPr>
              <a:t>Robustness is not sufficient - we need antifragile industry</a:t>
            </a:r>
            <a:endParaRPr lang="fi-FI" sz="2400" b="1" dirty="0">
              <a:effectLst/>
              <a:latin typeface="Arial Black" panose="020B0A04020102020204" pitchFamily="34" charset="0"/>
              <a:ea typeface="Arial" panose="020B0604020202020204" pitchFamily="34" charset="0"/>
              <a:cs typeface="Arial" panose="020B0604020202020204" pitchFamily="34" charset="0"/>
            </a:endParaRPr>
          </a:p>
          <a:p>
            <a:r>
              <a:rPr lang="fi-FI" sz="2400" b="1" i="1" dirty="0" err="1">
                <a:effectLst/>
                <a:latin typeface="Arial Black" panose="020B0A04020102020204" pitchFamily="34" charset="0"/>
                <a:ea typeface="Times New Roman" panose="02020603050405020304" pitchFamily="18" charset="0"/>
                <a:cs typeface="Calibri" panose="020F0502020204030204" pitchFamily="34" charset="0"/>
              </a:rPr>
              <a:t>The</a:t>
            </a:r>
            <a:r>
              <a:rPr lang="fi-FI" sz="2400" b="1" i="1" dirty="0">
                <a:effectLst/>
                <a:latin typeface="Arial Black" panose="020B0A04020102020204" pitchFamily="34" charset="0"/>
                <a:ea typeface="Times New Roman" panose="02020603050405020304" pitchFamily="18" charset="0"/>
                <a:cs typeface="Calibri" panose="020F0502020204030204" pitchFamily="34" charset="0"/>
              </a:rPr>
              <a:t> </a:t>
            </a:r>
            <a:r>
              <a:rPr lang="fi-FI" sz="2400" b="1" i="1" dirty="0" err="1">
                <a:effectLst/>
                <a:latin typeface="Arial Black" panose="020B0A04020102020204" pitchFamily="34" charset="0"/>
                <a:ea typeface="Times New Roman" panose="02020603050405020304" pitchFamily="18" charset="0"/>
                <a:cs typeface="Calibri" panose="020F0502020204030204" pitchFamily="34" charset="0"/>
              </a:rPr>
              <a:t>technological</a:t>
            </a:r>
            <a:r>
              <a:rPr lang="fi-FI" sz="2400" b="1" i="1" dirty="0">
                <a:effectLst/>
                <a:latin typeface="Arial Black" panose="020B0A04020102020204" pitchFamily="34" charset="0"/>
                <a:ea typeface="Times New Roman" panose="02020603050405020304" pitchFamily="18" charset="0"/>
                <a:cs typeface="Calibri" panose="020F0502020204030204" pitchFamily="34" charset="0"/>
              </a:rPr>
              <a:t> </a:t>
            </a:r>
            <a:r>
              <a:rPr lang="fi-FI" sz="2400" b="1" i="1" dirty="0" err="1">
                <a:effectLst/>
                <a:latin typeface="Arial Black" panose="020B0A04020102020204" pitchFamily="34" charset="0"/>
                <a:ea typeface="Times New Roman" panose="02020603050405020304" pitchFamily="18" charset="0"/>
                <a:cs typeface="Calibri" panose="020F0502020204030204" pitchFamily="34" charset="0"/>
              </a:rPr>
              <a:t>revolution</a:t>
            </a:r>
            <a:r>
              <a:rPr lang="fi-FI" sz="2400" b="1" i="1" dirty="0">
                <a:effectLst/>
                <a:latin typeface="Arial Black" panose="020B0A04020102020204" pitchFamily="34" charset="0"/>
                <a:ea typeface="Times New Roman" panose="02020603050405020304" pitchFamily="18" charset="0"/>
                <a:cs typeface="Calibri" panose="020F0502020204030204" pitchFamily="34" charset="0"/>
              </a:rPr>
              <a:t> </a:t>
            </a:r>
            <a:r>
              <a:rPr lang="fi-FI" sz="2400" b="1" i="1" dirty="0" err="1">
                <a:effectLst/>
                <a:latin typeface="Arial Black" panose="020B0A04020102020204" pitchFamily="34" charset="0"/>
                <a:ea typeface="Times New Roman" panose="02020603050405020304" pitchFamily="18" charset="0"/>
                <a:cs typeface="Calibri" panose="020F0502020204030204" pitchFamily="34" charset="0"/>
              </a:rPr>
              <a:t>arises</a:t>
            </a:r>
            <a:r>
              <a:rPr lang="fi-FI" sz="2400" b="1" i="1" dirty="0">
                <a:effectLst/>
                <a:latin typeface="Arial Black" panose="020B0A04020102020204" pitchFamily="34" charset="0"/>
                <a:ea typeface="Times New Roman" panose="02020603050405020304" pitchFamily="18" charset="0"/>
                <a:cs typeface="Calibri" panose="020F0502020204030204" pitchFamily="34" charset="0"/>
              </a:rPr>
              <a:t> </a:t>
            </a:r>
            <a:r>
              <a:rPr lang="fi-FI" sz="2400" b="1" i="1" dirty="0" err="1">
                <a:effectLst/>
                <a:latin typeface="Arial Black" panose="020B0A04020102020204" pitchFamily="34" charset="0"/>
                <a:ea typeface="Times New Roman" panose="02020603050405020304" pitchFamily="18" charset="0"/>
                <a:cs typeface="Calibri" panose="020F0502020204030204" pitchFamily="34" charset="0"/>
              </a:rPr>
              <a:t>from</a:t>
            </a:r>
            <a:r>
              <a:rPr lang="fi-FI" sz="2400" b="1" i="1" dirty="0">
                <a:effectLst/>
                <a:latin typeface="Arial Black" panose="020B0A04020102020204" pitchFamily="34" charset="0"/>
                <a:ea typeface="Times New Roman" panose="02020603050405020304" pitchFamily="18" charset="0"/>
                <a:cs typeface="Calibri" panose="020F0502020204030204" pitchFamily="34" charset="0"/>
              </a:rPr>
              <a:t> </a:t>
            </a:r>
            <a:r>
              <a:rPr lang="fi-FI" sz="2400" b="1" i="1" dirty="0" err="1">
                <a:effectLst/>
                <a:latin typeface="Arial Black" panose="020B0A04020102020204" pitchFamily="34" charset="0"/>
                <a:ea typeface="Times New Roman" panose="02020603050405020304" pitchFamily="18" charset="0"/>
                <a:cs typeface="Calibri" panose="020F0502020204030204" pitchFamily="34" charset="0"/>
              </a:rPr>
              <a:t>the</a:t>
            </a:r>
            <a:r>
              <a:rPr lang="fi-FI" sz="2400" b="1" i="1" dirty="0">
                <a:effectLst/>
                <a:latin typeface="Arial Black" panose="020B0A04020102020204" pitchFamily="34" charset="0"/>
                <a:ea typeface="Times New Roman" panose="02020603050405020304" pitchFamily="18" charset="0"/>
                <a:cs typeface="Calibri" panose="020F0502020204030204" pitchFamily="34" charset="0"/>
              </a:rPr>
              <a:t> transition </a:t>
            </a:r>
            <a:r>
              <a:rPr lang="fi-FI" sz="2400" b="1" i="1" dirty="0" err="1">
                <a:effectLst/>
                <a:latin typeface="Arial Black" panose="020B0A04020102020204" pitchFamily="34" charset="0"/>
                <a:ea typeface="Times New Roman" panose="02020603050405020304" pitchFamily="18" charset="0"/>
                <a:cs typeface="Calibri" panose="020F0502020204030204" pitchFamily="34" charset="0"/>
              </a:rPr>
              <a:t>from</a:t>
            </a:r>
            <a:r>
              <a:rPr lang="fi-FI" sz="2400" b="1" i="1" dirty="0">
                <a:effectLst/>
                <a:latin typeface="Arial Black" panose="020B0A04020102020204" pitchFamily="34" charset="0"/>
                <a:ea typeface="Times New Roman" panose="02020603050405020304" pitchFamily="18" charset="0"/>
                <a:cs typeface="Calibri" panose="020F0502020204030204" pitchFamily="34" charset="0"/>
              </a:rPr>
              <a:t> Industry X to Industry 6.0</a:t>
            </a:r>
            <a:endParaRPr lang="fi-FI" sz="2400" b="1" dirty="0">
              <a:effectLst/>
              <a:latin typeface="Arial Black" panose="020B0A04020102020204" pitchFamily="34" charset="0"/>
              <a:ea typeface="Arial" panose="020B0604020202020204" pitchFamily="34" charset="0"/>
              <a:cs typeface="Arial" panose="020B0604020202020204" pitchFamily="34" charset="0"/>
            </a:endParaRPr>
          </a:p>
          <a:p>
            <a:r>
              <a:rPr lang="en-GB" sz="2400" b="1" i="1" dirty="0">
                <a:effectLst/>
                <a:latin typeface="Arial Black" panose="020B0A04020102020204" pitchFamily="34" charset="0"/>
                <a:ea typeface="Arial" panose="020B0604020202020204" pitchFamily="34" charset="0"/>
                <a:cs typeface="Arial" panose="020B0604020202020204" pitchFamily="34" charset="0"/>
              </a:rPr>
              <a:t>Superior productivity needed</a:t>
            </a:r>
            <a:endParaRPr lang="fi-FI" sz="2400" b="1" dirty="0">
              <a:latin typeface="Arial Black" panose="020B0A04020102020204" pitchFamily="34" charset="0"/>
              <a:ea typeface="Arial" panose="020B0604020202020204" pitchFamily="34" charset="0"/>
              <a:cs typeface="Arial" panose="020B0604020202020204" pitchFamily="34" charset="0"/>
            </a:endParaRPr>
          </a:p>
          <a:p>
            <a:r>
              <a:rPr lang="en-GB" sz="2400" b="1" i="1" dirty="0">
                <a:effectLst/>
                <a:latin typeface="Arial Black" panose="020B0A04020102020204" pitchFamily="34" charset="0"/>
                <a:ea typeface="Arial" panose="020B0604020202020204" pitchFamily="34" charset="0"/>
                <a:cs typeface="Arial" panose="020B0604020202020204" pitchFamily="34" charset="0"/>
              </a:rPr>
              <a:t>Customer-driven industry </a:t>
            </a:r>
            <a:r>
              <a:rPr lang="fi-FI" sz="2400" b="1" spc="10" dirty="0">
                <a:effectLst/>
                <a:latin typeface="Arial Black" panose="020B0A04020102020204" pitchFamily="34" charset="0"/>
                <a:ea typeface="SimSun" panose="02010600030101010101" pitchFamily="2" charset="-122"/>
                <a:cs typeface="Times New Roman" panose="02020603050405020304" pitchFamily="18" charset="0"/>
              </a:rPr>
              <a:t> </a:t>
            </a:r>
            <a:r>
              <a:rPr lang="en-GB" sz="2400" b="1" i="1" dirty="0">
                <a:effectLst/>
                <a:latin typeface="Arial Black" panose="020B0A04020102020204" pitchFamily="34" charset="0"/>
                <a:ea typeface="Arial" panose="020B0604020202020204" pitchFamily="34" charset="0"/>
                <a:cs typeface="Arial" panose="020B0604020202020204" pitchFamily="34" charset="0"/>
              </a:rPr>
              <a:t>– mixture of globality with strong locality</a:t>
            </a:r>
          </a:p>
          <a:p>
            <a:r>
              <a:rPr lang="en-GB" sz="2400" b="1" i="1" dirty="0">
                <a:effectLst/>
                <a:latin typeface="Arial Black" panose="020B0A04020102020204" pitchFamily="34" charset="0"/>
                <a:ea typeface="Arial" panose="020B0604020202020204" pitchFamily="34" charset="0"/>
                <a:cs typeface="Arial" panose="020B0604020202020204" pitchFamily="34" charset="0"/>
              </a:rPr>
              <a:t>Green Ocean strategies for Finland and Finnish industry</a:t>
            </a:r>
            <a:endParaRPr lang="fi-FI" sz="2400" b="1" dirty="0">
              <a:latin typeface="Arial Black" panose="020B0A04020102020204" pitchFamily="34" charset="0"/>
              <a:ea typeface="Arial" panose="020B0604020202020204" pitchFamily="34" charset="0"/>
              <a:cs typeface="Arial" panose="020B0604020202020204" pitchFamily="34" charset="0"/>
            </a:endParaRPr>
          </a:p>
          <a:p>
            <a:r>
              <a:rPr lang="en-GB" sz="2400" b="1" i="1" dirty="0">
                <a:effectLst/>
                <a:latin typeface="Arial Black" panose="020B0A04020102020204" pitchFamily="34" charset="0"/>
                <a:ea typeface="Arial" panose="020B0604020202020204" pitchFamily="34" charset="0"/>
                <a:cs typeface="Arial" panose="020B0604020202020204" pitchFamily="34" charset="0"/>
              </a:rPr>
              <a:t>Holistic long-term development agendas</a:t>
            </a:r>
          </a:p>
          <a:p>
            <a:r>
              <a:rPr lang="en-GB" sz="2400" b="1" i="1" dirty="0">
                <a:latin typeface="Arial Black" panose="020B0A04020102020204" pitchFamily="34" charset="0"/>
                <a:ea typeface="Arial" panose="020B0604020202020204" pitchFamily="34" charset="0"/>
                <a:cs typeface="Arial" panose="020B0604020202020204" pitchFamily="34" charset="0"/>
              </a:rPr>
              <a:t>Entrepreneurship and start-ups in Industry 4.0 transformation</a:t>
            </a:r>
            <a:endParaRPr lang="fi-FI" sz="2400" b="1" dirty="0">
              <a:effectLst/>
              <a:latin typeface="Arial Black" panose="020B0A04020102020204" pitchFamily="34" charset="0"/>
              <a:ea typeface="Arial" panose="020B0604020202020204" pitchFamily="34" charset="0"/>
              <a:cs typeface="Arial" panose="020B0604020202020204" pitchFamily="34" charset="0"/>
            </a:endParaRPr>
          </a:p>
          <a:p>
            <a:pPr marL="0" indent="0">
              <a:buNone/>
            </a:pPr>
            <a:endParaRPr lang="fi-FI" sz="1800" dirty="0">
              <a:effectLst/>
              <a:latin typeface="Calibri" panose="020F0502020204030204" pitchFamily="34" charset="0"/>
              <a:ea typeface="Arial" panose="020B06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62262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9EED13-2AD2-4362-A6A0-7BB7A8801CFE}"/>
              </a:ext>
            </a:extLst>
          </p:cNvPr>
          <p:cNvSpPr>
            <a:spLocks noGrp="1"/>
          </p:cNvSpPr>
          <p:nvPr>
            <p:ph type="title"/>
          </p:nvPr>
        </p:nvSpPr>
        <p:spPr>
          <a:xfrm>
            <a:off x="838200" y="60325"/>
            <a:ext cx="10515600" cy="1325563"/>
          </a:xfrm>
        </p:spPr>
        <p:txBody>
          <a:bodyPr/>
          <a:lstStyle/>
          <a:p>
            <a:r>
              <a:rPr lang="fi-FI" dirty="0" err="1"/>
              <a:t>Future</a:t>
            </a:r>
            <a:r>
              <a:rPr lang="fi-FI" dirty="0"/>
              <a:t> </a:t>
            </a:r>
            <a:r>
              <a:rPr lang="fi-FI" dirty="0" err="1"/>
              <a:t>Actions</a:t>
            </a:r>
            <a:r>
              <a:rPr lang="fi-FI" dirty="0"/>
              <a:t> open in </a:t>
            </a:r>
            <a:r>
              <a:rPr lang="fi-FI" dirty="0" err="1"/>
              <a:t>the</a:t>
            </a:r>
            <a:r>
              <a:rPr lang="fi-FI" dirty="0"/>
              <a:t> European Union</a:t>
            </a:r>
          </a:p>
        </p:txBody>
      </p:sp>
      <p:sp>
        <p:nvSpPr>
          <p:cNvPr id="3" name="Sisällön paikkamerkki 2">
            <a:extLst>
              <a:ext uri="{FF2B5EF4-FFF2-40B4-BE49-F238E27FC236}">
                <a16:creationId xmlns:a16="http://schemas.microsoft.com/office/drawing/2014/main" id="{2D663024-C72D-4259-BAFE-929641337BF2}"/>
              </a:ext>
            </a:extLst>
          </p:cNvPr>
          <p:cNvSpPr>
            <a:spLocks noGrp="1"/>
          </p:cNvSpPr>
          <p:nvPr>
            <p:ph idx="1"/>
          </p:nvPr>
        </p:nvSpPr>
        <p:spPr>
          <a:xfrm>
            <a:off x="1000124" y="1825625"/>
            <a:ext cx="10353676" cy="4351338"/>
          </a:xfrm>
        </p:spPr>
        <p:txBody>
          <a:bodyPr>
            <a:normAutofit fontScale="77500" lnSpcReduction="20000"/>
          </a:bodyPr>
          <a:lstStyle/>
          <a:p>
            <a:r>
              <a:rPr lang="en-US" b="1" dirty="0"/>
              <a:t>Finding 10. </a:t>
            </a:r>
            <a:r>
              <a:rPr lang="en-US" dirty="0"/>
              <a:t>National funding schemes promoting larger and more strategic partnerships could be reinforced as a step forward to enhanced positioning in European initiatives and platforms. The selection criteria of ESIF funded projects could require the explanation of the relevance for the EU level, contacts and collaborations with potential EU initiatives and partners in the field. The Seal of Excellence could be used as a downstream initiative, but upstream initiatives would have additional gains considering the low participation in EU </a:t>
            </a:r>
            <a:r>
              <a:rPr lang="en-US" dirty="0" err="1"/>
              <a:t>programmes</a:t>
            </a:r>
            <a:r>
              <a:rPr lang="en-US" dirty="0"/>
              <a:t> possibly due to the lack of experience and of international networks. This could also counterbalance the discouraging effect that easier national funding accessibility has over the participation in national </a:t>
            </a:r>
            <a:r>
              <a:rPr lang="en-US" dirty="0" err="1"/>
              <a:t>programmes</a:t>
            </a:r>
            <a:r>
              <a:rPr lang="en-US" dirty="0"/>
              <a:t>.</a:t>
            </a:r>
          </a:p>
          <a:p>
            <a:r>
              <a:rPr lang="en-US" b="1" dirty="0"/>
              <a:t>Finding 11. </a:t>
            </a:r>
            <a:r>
              <a:rPr lang="en-US" dirty="0"/>
              <a:t>Working hand in hand on capacity building and talent generation and attraction to research infrastructures. Current ERDF funding devoted to generating research infrastructures can have a tremendous impact in boosting R&amp;I capacities in Lithuania if it is well combined with measures for the use of these infrastructures in joint research business projects. Research infrastructures funding could assess the attraction and retention of talent an integral part of their long-term sustainability plans.</a:t>
            </a:r>
            <a:endParaRPr lang="fi-FI" dirty="0"/>
          </a:p>
        </p:txBody>
      </p:sp>
      <p:pic>
        <p:nvPicPr>
          <p:cNvPr id="5" name="Picture 26">
            <a:extLst>
              <a:ext uri="{FF2B5EF4-FFF2-40B4-BE49-F238E27FC236}">
                <a16:creationId xmlns:a16="http://schemas.microsoft.com/office/drawing/2014/main" id="{D1579609-DB4A-4660-B39D-926189FF7A7A}"/>
              </a:ext>
            </a:extLst>
          </p:cNvPr>
          <p:cNvPicPr/>
          <p:nvPr/>
        </p:nvPicPr>
        <p:blipFill rotWithShape="1">
          <a:blip r:embed="rId2">
            <a:extLst>
              <a:ext uri="{28A0092B-C50C-407E-A947-70E740481C1C}">
                <a14:useLocalDpi xmlns:a14="http://schemas.microsoft.com/office/drawing/2010/main" val="0"/>
              </a:ext>
            </a:extLst>
          </a:blip>
          <a:srcRect l="5170" r="5034"/>
          <a:stretch/>
        </p:blipFill>
        <p:spPr bwMode="auto">
          <a:xfrm>
            <a:off x="1000124" y="1385888"/>
            <a:ext cx="10901364" cy="5472111"/>
          </a:xfrm>
          <a:prstGeom prst="rect">
            <a:avLst/>
          </a:prstGeom>
          <a:noFill/>
          <a:ln>
            <a:noFill/>
          </a:ln>
          <a:extLst>
            <a:ext uri="{53640926-AAD7-44D8-BBD7-CCE9431645EC}">
              <a14:shadowObscured xmlns:a14="http://schemas.microsoft.com/office/drawing/2010/main"/>
            </a:ext>
          </a:extLst>
        </p:spPr>
      </p:pic>
      <p:sp>
        <p:nvSpPr>
          <p:cNvPr id="6" name="Ellipsi 5">
            <a:extLst>
              <a:ext uri="{FF2B5EF4-FFF2-40B4-BE49-F238E27FC236}">
                <a16:creationId xmlns:a16="http://schemas.microsoft.com/office/drawing/2014/main" id="{DB79A0B8-97DA-42CA-99D9-A7707CD5BC26}"/>
              </a:ext>
            </a:extLst>
          </p:cNvPr>
          <p:cNvSpPr/>
          <p:nvPr/>
        </p:nvSpPr>
        <p:spPr>
          <a:xfrm>
            <a:off x="4829175" y="4383885"/>
            <a:ext cx="3100387" cy="2402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err="1"/>
              <a:t>Future</a:t>
            </a:r>
            <a:r>
              <a:rPr lang="fi-FI" sz="2800" dirty="0"/>
              <a:t> </a:t>
            </a:r>
            <a:r>
              <a:rPr lang="fi-FI" sz="2800" dirty="0" err="1"/>
              <a:t>Actions</a:t>
            </a:r>
            <a:endParaRPr lang="fi-FI" sz="2800" dirty="0"/>
          </a:p>
        </p:txBody>
      </p:sp>
    </p:spTree>
    <p:extLst>
      <p:ext uri="{BB962C8B-B14F-4D97-AF65-F5344CB8AC3E}">
        <p14:creationId xmlns:p14="http://schemas.microsoft.com/office/powerpoint/2010/main" val="353133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54745B-8E7E-4633-93E7-31F252805D63}"/>
              </a:ext>
            </a:extLst>
          </p:cNvPr>
          <p:cNvSpPr>
            <a:spLocks noGrp="1"/>
          </p:cNvSpPr>
          <p:nvPr>
            <p:ph type="title"/>
          </p:nvPr>
        </p:nvSpPr>
        <p:spPr/>
        <p:txBody>
          <a:bodyPr/>
          <a:lstStyle/>
          <a:p>
            <a:r>
              <a:rPr lang="fi-FI" dirty="0" err="1"/>
              <a:t>Thank</a:t>
            </a:r>
            <a:r>
              <a:rPr lang="fi-FI" dirty="0"/>
              <a:t> </a:t>
            </a:r>
            <a:r>
              <a:rPr lang="fi-FI" dirty="0" err="1"/>
              <a:t>you</a:t>
            </a:r>
            <a:r>
              <a:rPr lang="fi-FI" dirty="0"/>
              <a:t> for </a:t>
            </a:r>
            <a:r>
              <a:rPr lang="fi-FI" dirty="0" err="1"/>
              <a:t>your</a:t>
            </a:r>
            <a:r>
              <a:rPr lang="fi-FI" dirty="0"/>
              <a:t> </a:t>
            </a:r>
            <a:r>
              <a:rPr lang="fi-FI" dirty="0" err="1"/>
              <a:t>attention</a:t>
            </a:r>
            <a:r>
              <a:rPr lang="fi-FI" dirty="0"/>
              <a:t>!</a:t>
            </a:r>
          </a:p>
        </p:txBody>
      </p:sp>
      <p:sp>
        <p:nvSpPr>
          <p:cNvPr id="3" name="Sisällön paikkamerkki 2">
            <a:extLst>
              <a:ext uri="{FF2B5EF4-FFF2-40B4-BE49-F238E27FC236}">
                <a16:creationId xmlns:a16="http://schemas.microsoft.com/office/drawing/2014/main" id="{DE0E7FEF-9E51-4CED-A7E0-101C5C4649F6}"/>
              </a:ext>
            </a:extLst>
          </p:cNvPr>
          <p:cNvSpPr>
            <a:spLocks noGrp="1"/>
          </p:cNvSpPr>
          <p:nvPr>
            <p:ph idx="1"/>
          </p:nvPr>
        </p:nvSpPr>
        <p:spPr/>
        <p:txBody>
          <a:bodyPr/>
          <a:lstStyle/>
          <a:p>
            <a:pPr marL="0" indent="0">
              <a:buNone/>
            </a:pPr>
            <a:r>
              <a:rPr lang="fi-FI" sz="2800" dirty="0" err="1"/>
              <a:t>Research</a:t>
            </a:r>
            <a:r>
              <a:rPr lang="fi-FI" sz="2800" dirty="0"/>
              <a:t> </a:t>
            </a:r>
            <a:r>
              <a:rPr lang="fi-FI" sz="2800" dirty="0" err="1"/>
              <a:t>Director</a:t>
            </a:r>
            <a:r>
              <a:rPr lang="fi-FI" sz="2800" dirty="0"/>
              <a:t>, </a:t>
            </a:r>
            <a:r>
              <a:rPr lang="fi-FI" sz="2800" dirty="0" err="1"/>
              <a:t>Adjunct</a:t>
            </a:r>
            <a:r>
              <a:rPr lang="fi-FI" sz="2800" dirty="0"/>
              <a:t> Prof.  </a:t>
            </a:r>
            <a:r>
              <a:rPr lang="fi-FI" sz="2800" dirty="0" err="1"/>
              <a:t>Dr</a:t>
            </a:r>
            <a:r>
              <a:rPr lang="fi-FI" sz="2800" dirty="0"/>
              <a:t> Jari Kaivo-oja, Finland </a:t>
            </a:r>
            <a:r>
              <a:rPr lang="fi-FI" sz="2800" dirty="0" err="1"/>
              <a:t>Futures</a:t>
            </a:r>
            <a:r>
              <a:rPr lang="fi-FI" sz="2800" dirty="0"/>
              <a:t> </a:t>
            </a:r>
            <a:r>
              <a:rPr lang="fi-FI" sz="2800" dirty="0" err="1"/>
              <a:t>Research</a:t>
            </a:r>
            <a:r>
              <a:rPr lang="fi-FI" sz="2800" dirty="0"/>
              <a:t> Centre, Turku School of </a:t>
            </a:r>
            <a:r>
              <a:rPr lang="fi-FI" sz="2800" dirty="0" err="1"/>
              <a:t>Economics</a:t>
            </a:r>
            <a:r>
              <a:rPr lang="fi-FI" sz="2800" dirty="0"/>
              <a:t>, </a:t>
            </a:r>
            <a:r>
              <a:rPr lang="fi-FI" sz="2800" dirty="0" err="1"/>
              <a:t>University</a:t>
            </a:r>
            <a:r>
              <a:rPr lang="fi-FI" sz="2800" dirty="0"/>
              <a:t> of Turku, </a:t>
            </a:r>
            <a:r>
              <a:rPr lang="fi-FI" sz="2800" dirty="0" err="1"/>
              <a:t>Professor</a:t>
            </a:r>
            <a:r>
              <a:rPr lang="fi-FI" sz="2800" dirty="0"/>
              <a:t>, </a:t>
            </a:r>
            <a:r>
              <a:rPr lang="fi-FI" sz="2800" dirty="0" err="1"/>
              <a:t>Dr</a:t>
            </a:r>
            <a:r>
              <a:rPr lang="fi-FI" sz="2800" dirty="0"/>
              <a:t> Jari Kaivo-oja, </a:t>
            </a:r>
            <a:r>
              <a:rPr lang="fi-FI" sz="2800" dirty="0" err="1"/>
              <a:t>Big</a:t>
            </a:r>
            <a:r>
              <a:rPr lang="fi-FI" sz="2800" dirty="0"/>
              <a:t> Data </a:t>
            </a:r>
            <a:r>
              <a:rPr lang="fi-FI" sz="2800" dirty="0" err="1"/>
              <a:t>Excellence</a:t>
            </a:r>
            <a:r>
              <a:rPr lang="fi-FI" sz="2800" dirty="0"/>
              <a:t> Center, </a:t>
            </a:r>
            <a:r>
              <a:rPr lang="fi-FI" sz="2800" dirty="0" err="1"/>
              <a:t>Kazimieras</a:t>
            </a:r>
            <a:r>
              <a:rPr lang="fi-FI" sz="2800" dirty="0"/>
              <a:t> </a:t>
            </a:r>
            <a:r>
              <a:rPr lang="fi-FI" sz="2800" dirty="0" err="1"/>
              <a:t>Simonavicius</a:t>
            </a:r>
            <a:r>
              <a:rPr lang="fi-FI" sz="2800" dirty="0"/>
              <a:t> </a:t>
            </a:r>
            <a:r>
              <a:rPr lang="fi-FI" sz="2800" dirty="0" err="1"/>
              <a:t>University</a:t>
            </a:r>
            <a:r>
              <a:rPr lang="fi-FI" sz="2800" dirty="0"/>
              <a:t> </a:t>
            </a:r>
          </a:p>
          <a:p>
            <a:endParaRPr lang="fi-FI" dirty="0"/>
          </a:p>
        </p:txBody>
      </p:sp>
      <p:pic>
        <p:nvPicPr>
          <p:cNvPr id="4" name="Kuva 3">
            <a:extLst>
              <a:ext uri="{FF2B5EF4-FFF2-40B4-BE49-F238E27FC236}">
                <a16:creationId xmlns:a16="http://schemas.microsoft.com/office/drawing/2014/main" id="{E39DE693-92BC-4EDE-9547-BE1934C76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413" y="3546746"/>
            <a:ext cx="1931503" cy="2882900"/>
          </a:xfrm>
          <a:prstGeom prst="rect">
            <a:avLst/>
          </a:prstGeom>
        </p:spPr>
      </p:pic>
      <p:pic>
        <p:nvPicPr>
          <p:cNvPr id="5" name="Kuva 4">
            <a:extLst>
              <a:ext uri="{FF2B5EF4-FFF2-40B4-BE49-F238E27FC236}">
                <a16:creationId xmlns:a16="http://schemas.microsoft.com/office/drawing/2014/main" id="{A9FCB8FA-9733-4F62-ADD0-3E12B1CFB2FB}"/>
              </a:ext>
            </a:extLst>
          </p:cNvPr>
          <p:cNvPicPr>
            <a:picLocks noChangeAspect="1"/>
          </p:cNvPicPr>
          <p:nvPr/>
        </p:nvPicPr>
        <p:blipFill>
          <a:blip r:embed="rId3"/>
          <a:stretch>
            <a:fillRect/>
          </a:stretch>
        </p:blipFill>
        <p:spPr>
          <a:xfrm>
            <a:off x="798856" y="5196434"/>
            <a:ext cx="3084134" cy="1109829"/>
          </a:xfrm>
          <a:prstGeom prst="rect">
            <a:avLst/>
          </a:prstGeom>
        </p:spPr>
      </p:pic>
      <p:pic>
        <p:nvPicPr>
          <p:cNvPr id="6" name="Kuva 5">
            <a:extLst>
              <a:ext uri="{FF2B5EF4-FFF2-40B4-BE49-F238E27FC236}">
                <a16:creationId xmlns:a16="http://schemas.microsoft.com/office/drawing/2014/main" id="{BFCD2B78-DDA9-404A-9C4D-B4D928E3B5CE}"/>
              </a:ext>
            </a:extLst>
          </p:cNvPr>
          <p:cNvPicPr>
            <a:picLocks noChangeAspect="1"/>
          </p:cNvPicPr>
          <p:nvPr/>
        </p:nvPicPr>
        <p:blipFill>
          <a:blip r:embed="rId4"/>
          <a:stretch>
            <a:fillRect/>
          </a:stretch>
        </p:blipFill>
        <p:spPr>
          <a:xfrm>
            <a:off x="4204424" y="5159333"/>
            <a:ext cx="3578087" cy="1348244"/>
          </a:xfrm>
          <a:prstGeom prst="rect">
            <a:avLst/>
          </a:prstGeom>
        </p:spPr>
      </p:pic>
      <p:pic>
        <p:nvPicPr>
          <p:cNvPr id="7" name="Kuva 6">
            <a:extLst>
              <a:ext uri="{FF2B5EF4-FFF2-40B4-BE49-F238E27FC236}">
                <a16:creationId xmlns:a16="http://schemas.microsoft.com/office/drawing/2014/main" id="{D457057A-8D60-4970-A072-28625289F057}"/>
              </a:ext>
            </a:extLst>
          </p:cNvPr>
          <p:cNvPicPr>
            <a:picLocks noChangeAspect="1"/>
          </p:cNvPicPr>
          <p:nvPr/>
        </p:nvPicPr>
        <p:blipFill>
          <a:blip r:embed="rId5"/>
          <a:stretch>
            <a:fillRect/>
          </a:stretch>
        </p:blipFill>
        <p:spPr>
          <a:xfrm>
            <a:off x="6498707" y="3739959"/>
            <a:ext cx="2567608" cy="1203365"/>
          </a:xfrm>
          <a:prstGeom prst="rect">
            <a:avLst/>
          </a:prstGeom>
        </p:spPr>
      </p:pic>
      <p:pic>
        <p:nvPicPr>
          <p:cNvPr id="8" name="Picture 2" descr="Home - Smart Specialisation Platform">
            <a:extLst>
              <a:ext uri="{FF2B5EF4-FFF2-40B4-BE49-F238E27FC236}">
                <a16:creationId xmlns:a16="http://schemas.microsoft.com/office/drawing/2014/main" id="{8092B3D3-AE18-4196-B96D-57B2EB71B3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026" y="3579809"/>
            <a:ext cx="3084134" cy="1228725"/>
          </a:xfrm>
          <a:prstGeom prst="rect">
            <a:avLst/>
          </a:prstGeom>
          <a:noFill/>
          <a:extLst>
            <a:ext uri="{909E8E84-426E-40DD-AFC4-6F175D3DCCD1}">
              <a14:hiddenFill xmlns:a14="http://schemas.microsoft.com/office/drawing/2010/main">
                <a:solidFill>
                  <a:srgbClr val="FFFFFF"/>
                </a:solidFill>
              </a14:hiddenFill>
            </a:ext>
          </a:extLst>
        </p:spPr>
      </p:pic>
      <p:pic>
        <p:nvPicPr>
          <p:cNvPr id="9" name="Kuva 8">
            <a:extLst>
              <a:ext uri="{FF2B5EF4-FFF2-40B4-BE49-F238E27FC236}">
                <a16:creationId xmlns:a16="http://schemas.microsoft.com/office/drawing/2014/main" id="{E8632E11-0CDB-4799-A915-1B3174EE7AD9}"/>
              </a:ext>
            </a:extLst>
          </p:cNvPr>
          <p:cNvPicPr>
            <a:picLocks noChangeAspect="1"/>
          </p:cNvPicPr>
          <p:nvPr/>
        </p:nvPicPr>
        <p:blipFill>
          <a:blip r:embed="rId7"/>
          <a:stretch>
            <a:fillRect/>
          </a:stretch>
        </p:blipFill>
        <p:spPr>
          <a:xfrm>
            <a:off x="4737393" y="3574896"/>
            <a:ext cx="1570574" cy="1533492"/>
          </a:xfrm>
          <a:prstGeom prst="rect">
            <a:avLst/>
          </a:prstGeom>
        </p:spPr>
      </p:pic>
    </p:spTree>
    <p:extLst>
      <p:ext uri="{BB962C8B-B14F-4D97-AF65-F5344CB8AC3E}">
        <p14:creationId xmlns:p14="http://schemas.microsoft.com/office/powerpoint/2010/main" val="210512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965548-4ABE-4B68-90CF-7CDEE493CA65}"/>
              </a:ext>
            </a:extLst>
          </p:cNvPr>
          <p:cNvSpPr>
            <a:spLocks noGrp="1"/>
          </p:cNvSpPr>
          <p:nvPr>
            <p:ph type="title"/>
          </p:nvPr>
        </p:nvSpPr>
        <p:spPr/>
        <p:txBody>
          <a:bodyPr/>
          <a:lstStyle/>
          <a:p>
            <a:r>
              <a:rPr lang="fi-FI" dirty="0"/>
              <a:t>Three </a:t>
            </a:r>
            <a:r>
              <a:rPr lang="fi-FI" dirty="0" err="1"/>
              <a:t>key</a:t>
            </a:r>
            <a:r>
              <a:rPr lang="fi-FI" dirty="0"/>
              <a:t> </a:t>
            </a:r>
            <a:r>
              <a:rPr lang="fi-FI" dirty="0" err="1"/>
              <a:t>variables</a:t>
            </a:r>
            <a:r>
              <a:rPr lang="fi-FI" dirty="0"/>
              <a:t> of </a:t>
            </a:r>
            <a:r>
              <a:rPr lang="fi-FI" dirty="0" err="1"/>
              <a:t>learning</a:t>
            </a:r>
            <a:r>
              <a:rPr lang="fi-FI" dirty="0"/>
              <a:t>: </a:t>
            </a:r>
            <a:r>
              <a:rPr lang="fi-FI" dirty="0" err="1"/>
              <a:t>the</a:t>
            </a:r>
            <a:r>
              <a:rPr lang="fi-FI" dirty="0"/>
              <a:t> MAS </a:t>
            </a:r>
            <a:r>
              <a:rPr lang="fi-FI" dirty="0" err="1"/>
              <a:t>approach</a:t>
            </a:r>
            <a:endParaRPr lang="fi-FI" dirty="0"/>
          </a:p>
        </p:txBody>
      </p:sp>
      <p:sp>
        <p:nvSpPr>
          <p:cNvPr id="3" name="Sisällön paikkamerkki 2">
            <a:extLst>
              <a:ext uri="{FF2B5EF4-FFF2-40B4-BE49-F238E27FC236}">
                <a16:creationId xmlns:a16="http://schemas.microsoft.com/office/drawing/2014/main" id="{631DCED1-246D-4A31-B03D-FBAF41A0E323}"/>
              </a:ext>
            </a:extLst>
          </p:cNvPr>
          <p:cNvSpPr>
            <a:spLocks noGrp="1"/>
          </p:cNvSpPr>
          <p:nvPr>
            <p:ph idx="1"/>
          </p:nvPr>
        </p:nvSpPr>
        <p:spPr>
          <a:xfrm>
            <a:off x="838200" y="2249694"/>
            <a:ext cx="10515600" cy="4351338"/>
          </a:xfrm>
        </p:spPr>
        <p:txBody>
          <a:bodyPr/>
          <a:lstStyle/>
          <a:p>
            <a:r>
              <a:rPr lang="fi-FI" b="1" dirty="0" err="1"/>
              <a:t>M</a:t>
            </a:r>
            <a:r>
              <a:rPr lang="fi-FI" dirty="0" err="1"/>
              <a:t>otivation</a:t>
            </a:r>
            <a:r>
              <a:rPr lang="fi-FI" dirty="0"/>
              <a:t> </a:t>
            </a:r>
          </a:p>
          <a:p>
            <a:r>
              <a:rPr lang="fi-FI" b="1" dirty="0"/>
              <a:t>A</a:t>
            </a:r>
            <a:r>
              <a:rPr lang="fi-FI" dirty="0"/>
              <a:t>ccess </a:t>
            </a:r>
          </a:p>
          <a:p>
            <a:r>
              <a:rPr lang="fi-FI" b="1" dirty="0" err="1"/>
              <a:t>S</a:t>
            </a:r>
            <a:r>
              <a:rPr lang="fi-FI" dirty="0" err="1"/>
              <a:t>kills</a:t>
            </a:r>
            <a:r>
              <a:rPr lang="fi-FI" dirty="0"/>
              <a:t> </a:t>
            </a:r>
          </a:p>
        </p:txBody>
      </p:sp>
    </p:spTree>
    <p:extLst>
      <p:ext uri="{BB962C8B-B14F-4D97-AF65-F5344CB8AC3E}">
        <p14:creationId xmlns:p14="http://schemas.microsoft.com/office/powerpoint/2010/main" val="173956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FE9104-07AE-43F5-86AB-7CEA587D7C78}"/>
              </a:ext>
            </a:extLst>
          </p:cNvPr>
          <p:cNvSpPr>
            <a:spLocks noGrp="1"/>
          </p:cNvSpPr>
          <p:nvPr>
            <p:ph type="title"/>
          </p:nvPr>
        </p:nvSpPr>
        <p:spPr>
          <a:xfrm>
            <a:off x="838200" y="0"/>
            <a:ext cx="10515600" cy="1325563"/>
          </a:xfrm>
        </p:spPr>
        <p:txBody>
          <a:bodyPr/>
          <a:lstStyle/>
          <a:p>
            <a:r>
              <a:rPr lang="fi-FI" dirty="0"/>
              <a:t>Key </a:t>
            </a:r>
            <a:r>
              <a:rPr lang="fi-FI" dirty="0" err="1"/>
              <a:t>trends</a:t>
            </a:r>
            <a:r>
              <a:rPr lang="fi-FI" dirty="0"/>
              <a:t> in </a:t>
            </a:r>
            <a:r>
              <a:rPr lang="fi-FI" dirty="0" err="1"/>
              <a:t>adult</a:t>
            </a:r>
            <a:r>
              <a:rPr lang="fi-FI" dirty="0"/>
              <a:t> </a:t>
            </a:r>
            <a:r>
              <a:rPr lang="fi-FI" dirty="0" err="1"/>
              <a:t>education</a:t>
            </a:r>
            <a:r>
              <a:rPr lang="fi-FI" dirty="0"/>
              <a:t> </a:t>
            </a:r>
            <a:r>
              <a:rPr lang="fi-FI" dirty="0" err="1"/>
              <a:t>field</a:t>
            </a:r>
            <a:endParaRPr lang="fi-FI" dirty="0"/>
          </a:p>
        </p:txBody>
      </p:sp>
      <p:sp>
        <p:nvSpPr>
          <p:cNvPr id="3" name="Sisällön paikkamerkki 2">
            <a:extLst>
              <a:ext uri="{FF2B5EF4-FFF2-40B4-BE49-F238E27FC236}">
                <a16:creationId xmlns:a16="http://schemas.microsoft.com/office/drawing/2014/main" id="{3E995E0A-58BD-409E-8355-1DF816FC8EE8}"/>
              </a:ext>
            </a:extLst>
          </p:cNvPr>
          <p:cNvSpPr>
            <a:spLocks noGrp="1"/>
          </p:cNvSpPr>
          <p:nvPr>
            <p:ph idx="1"/>
          </p:nvPr>
        </p:nvSpPr>
        <p:spPr>
          <a:xfrm>
            <a:off x="841513" y="1325563"/>
            <a:ext cx="10995991" cy="5744816"/>
          </a:xfrm>
        </p:spPr>
        <p:txBody>
          <a:bodyPr>
            <a:normAutofit fontScale="62500" lnSpcReduction="20000"/>
          </a:bodyPr>
          <a:lstStyle/>
          <a:p>
            <a:r>
              <a:rPr lang="fi-FI" dirty="0">
                <a:latin typeface="Arial" panose="020B0604020202020204" pitchFamily="34" charset="0"/>
                <a:cs typeface="Arial" panose="020B0604020202020204" pitchFamily="34" charset="0"/>
              </a:rPr>
              <a:t>Lifelong </a:t>
            </a:r>
            <a:r>
              <a:rPr lang="fi-FI" dirty="0" err="1">
                <a:latin typeface="Arial" panose="020B0604020202020204" pitchFamily="34" charset="0"/>
                <a:cs typeface="Arial" panose="020B0604020202020204" pitchFamily="34" charset="0"/>
              </a:rPr>
              <a:t>learning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continious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learning</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challenges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are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big</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strongly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linked</a:t>
            </a:r>
            <a:r>
              <a:rPr lang="fi-FI" dirty="0">
                <a:latin typeface="Arial" panose="020B0604020202020204" pitchFamily="34" charset="0"/>
                <a:cs typeface="Arial" panose="020B0604020202020204" pitchFamily="34" charset="0"/>
              </a:rPr>
              <a:t> to </a:t>
            </a:r>
            <a:r>
              <a:rPr lang="fi-FI" i="1" dirty="0" err="1">
                <a:latin typeface="Arial" panose="020B0604020202020204" pitchFamily="34" charset="0"/>
                <a:cs typeface="Arial" panose="020B0604020202020204" pitchFamily="34" charset="0"/>
              </a:rPr>
              <a:t>intergenerational</a:t>
            </a:r>
            <a:r>
              <a:rPr lang="fi-FI" i="1" dirty="0">
                <a:latin typeface="Arial" panose="020B0604020202020204" pitchFamily="34" charset="0"/>
                <a:cs typeface="Arial" panose="020B0604020202020204" pitchFamily="34" charset="0"/>
              </a:rPr>
              <a:t> </a:t>
            </a:r>
            <a:r>
              <a:rPr lang="fi-FI" i="1" dirty="0" err="1">
                <a:latin typeface="Arial" panose="020B0604020202020204" pitchFamily="34" charset="0"/>
                <a:cs typeface="Arial" panose="020B0604020202020204" pitchFamily="34" charset="0"/>
              </a:rPr>
              <a:t>equity</a:t>
            </a:r>
            <a:r>
              <a:rPr lang="fi-FI" i="1" dirty="0">
                <a:latin typeface="Arial" panose="020B0604020202020204" pitchFamily="34" charset="0"/>
                <a:cs typeface="Arial" panose="020B0604020202020204" pitchFamily="34" charset="0"/>
              </a:rPr>
              <a:t> </a:t>
            </a:r>
            <a:r>
              <a:rPr lang="fi-FI" i="1" dirty="0" err="1">
                <a:latin typeface="Arial" panose="020B0604020202020204" pitchFamily="34" charset="0"/>
                <a:cs typeface="Arial" panose="020B0604020202020204" pitchFamily="34" charset="0"/>
              </a:rPr>
              <a:t>challenges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which</a:t>
            </a:r>
            <a:r>
              <a:rPr lang="fi-FI" dirty="0">
                <a:latin typeface="Arial" panose="020B0604020202020204" pitchFamily="34" charset="0"/>
                <a:cs typeface="Arial" panose="020B0604020202020204" pitchFamily="34" charset="0"/>
              </a:rPr>
              <a:t> is </a:t>
            </a:r>
            <a:r>
              <a:rPr lang="fi-FI" dirty="0" err="1">
                <a:latin typeface="Arial" panose="020B0604020202020204" pitchFamily="34" charset="0"/>
                <a:cs typeface="Arial" panose="020B0604020202020204" pitchFamily="34" charset="0"/>
              </a:rPr>
              <a:t>one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key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issue</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sustainable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development</a:t>
            </a:r>
            <a:r>
              <a:rPr lang="fi-FI" dirty="0">
                <a:latin typeface="Arial" panose="020B0604020202020204" pitchFamily="34" charset="0"/>
                <a:cs typeface="Arial" panose="020B0604020202020204" pitchFamily="34" charset="0"/>
              </a:rPr>
              <a:t> , </a:t>
            </a:r>
            <a:r>
              <a:rPr lang="fi-FI" dirty="0" err="1">
                <a:latin typeface="Arial" panose="020B0604020202020204" pitchFamily="34" charset="0"/>
                <a:cs typeface="Arial" panose="020B0604020202020204" pitchFamily="34" charset="0"/>
              </a:rPr>
              <a:t>links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relevant</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all</a:t>
            </a:r>
            <a:r>
              <a:rPr lang="fi-FI" dirty="0">
                <a:latin typeface="Arial" panose="020B0604020202020204" pitchFamily="34" charset="0"/>
                <a:cs typeface="Arial" panose="020B0604020202020204" pitchFamily="34" charset="0"/>
              </a:rPr>
              <a:t> 17 </a:t>
            </a:r>
            <a:r>
              <a:rPr lang="fi-FI" dirty="0" err="1">
                <a:latin typeface="Arial" panose="020B0604020202020204" pitchFamily="34" charset="0"/>
                <a:cs typeface="Arial" panose="020B0604020202020204" pitchFamily="34" charset="0"/>
              </a:rPr>
              <a:t>SDGs</a:t>
            </a:r>
            <a:r>
              <a:rPr lang="fi-FI" dirty="0">
                <a:latin typeface="Arial" panose="020B0604020202020204" pitchFamily="34" charset="0"/>
                <a:cs typeface="Arial" panose="020B0604020202020204" pitchFamily="34" charset="0"/>
              </a:rPr>
              <a:t> </a:t>
            </a:r>
          </a:p>
          <a:p>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life is </a:t>
            </a:r>
            <a:r>
              <a:rPr lang="fi-FI" dirty="0" err="1">
                <a:latin typeface="Arial" panose="020B0604020202020204" pitchFamily="34" charset="0"/>
                <a:cs typeface="Arial" panose="020B0604020202020204" pitchFamily="34" charset="0"/>
              </a:rPr>
              <a:t>more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fragmented</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linear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careers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are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disappearing</a:t>
            </a:r>
            <a:r>
              <a:rPr lang="fi-FI" dirty="0">
                <a:latin typeface="Arial" panose="020B0604020202020204" pitchFamily="34" charset="0"/>
                <a:cs typeface="Arial" panose="020B0604020202020204" pitchFamily="34" charset="0"/>
              </a:rPr>
              <a:t> </a:t>
            </a:r>
          </a:p>
          <a:p>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life </a:t>
            </a:r>
            <a:r>
              <a:rPr lang="fi-FI" dirty="0" err="1">
                <a:latin typeface="Arial" panose="020B0604020202020204" pitchFamily="34" charset="0"/>
                <a:cs typeface="Arial" panose="020B0604020202020204" pitchFamily="34" charset="0"/>
              </a:rPr>
              <a:t>balance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problems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are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severe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both</a:t>
            </a:r>
            <a:r>
              <a:rPr lang="fi-FI" dirty="0">
                <a:latin typeface="Arial" panose="020B0604020202020204" pitchFamily="34" charset="0"/>
                <a:cs typeface="Arial" panose="020B0604020202020204" pitchFamily="34" charset="0"/>
              </a:rPr>
              <a:t> for </a:t>
            </a:r>
            <a:r>
              <a:rPr lang="fi-FI" dirty="0" err="1">
                <a:latin typeface="Arial" panose="020B0604020202020204" pitchFamily="34" charset="0"/>
                <a:cs typeface="Arial" panose="020B0604020202020204" pitchFamily="34" charset="0"/>
              </a:rPr>
              <a:t>women</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men</a:t>
            </a:r>
            <a:endParaRPr lang="fi-FI" dirty="0">
              <a:latin typeface="Arial" panose="020B0604020202020204" pitchFamily="34" charset="0"/>
              <a:cs typeface="Arial" panose="020B0604020202020204" pitchFamily="34" charset="0"/>
            </a:endParaRPr>
          </a:p>
          <a:p>
            <a:r>
              <a:rPr lang="fi-FI" dirty="0" err="1">
                <a:latin typeface="Arial" panose="020B0604020202020204" pitchFamily="34" charset="0"/>
                <a:cs typeface="Arial" panose="020B0604020202020204" pitchFamily="34" charset="0"/>
              </a:rPr>
              <a:t>The</a:t>
            </a:r>
            <a:r>
              <a:rPr lang="fi-FI" dirty="0">
                <a:latin typeface="Arial" panose="020B0604020202020204" pitchFamily="34" charset="0"/>
                <a:cs typeface="Arial" panose="020B0604020202020204" pitchFamily="34" charset="0"/>
              </a:rPr>
              <a:t> VUCA </a:t>
            </a:r>
            <a:r>
              <a:rPr lang="fi-FI" dirty="0" err="1">
                <a:latin typeface="Arial" panose="020B0604020202020204" pitchFamily="34" charset="0"/>
                <a:cs typeface="Arial" panose="020B0604020202020204" pitchFamily="34" charset="0"/>
              </a:rPr>
              <a:t>phenomena</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Volatility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Uncertainty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Complexity</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A</a:t>
            </a:r>
            <a:r>
              <a:rPr lang="fi-FI" b="0" i="0" dirty="0" err="1">
                <a:solidFill>
                  <a:srgbClr val="575354"/>
                </a:solidFill>
                <a:effectLst/>
                <a:latin typeface="Arial" panose="020B0604020202020204" pitchFamily="34" charset="0"/>
                <a:cs typeface="Arial" panose="020B0604020202020204" pitchFamily="34" charset="0"/>
              </a:rPr>
              <a:t>mbiguity</a:t>
            </a:r>
            <a:endParaRPr lang="fi-FI" dirty="0">
              <a:latin typeface="Arial" panose="020B0604020202020204" pitchFamily="34" charset="0"/>
              <a:cs typeface="Arial" panose="020B0604020202020204" pitchFamily="34" charset="0"/>
            </a:endParaRPr>
          </a:p>
          <a:p>
            <a:r>
              <a:rPr lang="fi-FI" dirty="0" err="1">
                <a:latin typeface="Arial" panose="020B0604020202020204" pitchFamily="34" charset="0"/>
                <a:cs typeface="Arial" panose="020B0604020202020204" pitchFamily="34" charset="0"/>
              </a:rPr>
              <a:t>Hub</a:t>
            </a:r>
            <a:r>
              <a:rPr lang="fi-FI" dirty="0">
                <a:latin typeface="Arial" panose="020B0604020202020204" pitchFamily="34" charset="0"/>
                <a:cs typeface="Arial" panose="020B0604020202020204" pitchFamily="34" charset="0"/>
              </a:rPr>
              <a:t> and home </a:t>
            </a:r>
            <a:r>
              <a:rPr lang="fi-FI" dirty="0" err="1">
                <a:latin typeface="Arial" panose="020B0604020202020204" pitchFamily="34" charset="0"/>
                <a:cs typeface="Arial" panose="020B0604020202020204" pitchFamily="34" charset="0"/>
              </a:rPr>
              <a:t>office</a:t>
            </a:r>
            <a:r>
              <a:rPr lang="fi-FI" dirty="0">
                <a:latin typeface="Arial" panose="020B0604020202020204" pitchFamily="34" charset="0"/>
                <a:cs typeface="Arial" panose="020B0604020202020204" pitchFamily="34" charset="0"/>
              </a:rPr>
              <a:t> culture of </a:t>
            </a:r>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organisations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especially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after</a:t>
            </a:r>
            <a:r>
              <a:rPr lang="fi-FI" dirty="0">
                <a:latin typeface="Arial" panose="020B0604020202020204" pitchFamily="34" charset="0"/>
                <a:cs typeface="Arial" panose="020B0604020202020204" pitchFamily="34" charset="0"/>
              </a:rPr>
              <a:t> COVID-19 </a:t>
            </a:r>
            <a:r>
              <a:rPr lang="fi-FI" dirty="0" err="1">
                <a:latin typeface="Arial" panose="020B0604020202020204" pitchFamily="34" charset="0"/>
                <a:cs typeface="Arial" panose="020B0604020202020204" pitchFamily="34" charset="0"/>
              </a:rPr>
              <a:t>distant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phenomena</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has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become</a:t>
            </a:r>
            <a:r>
              <a:rPr lang="fi-FI" dirty="0">
                <a:latin typeface="Arial" panose="020B0604020202020204" pitchFamily="34" charset="0"/>
                <a:cs typeface="Arial" panose="020B0604020202020204" pitchFamily="34" charset="0"/>
              </a:rPr>
              <a:t> a </a:t>
            </a:r>
            <a:r>
              <a:rPr lang="fi-FI" dirty="0" err="1">
                <a:latin typeface="Arial" panose="020B0604020202020204" pitchFamily="34" charset="0"/>
                <a:cs typeface="Arial" panose="020B0604020202020204" pitchFamily="34" charset="0"/>
              </a:rPr>
              <a:t>big</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policy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issue</a:t>
            </a:r>
            <a:r>
              <a:rPr lang="fi-FI" dirty="0">
                <a:latin typeface="Arial" panose="020B0604020202020204" pitchFamily="34" charset="0"/>
                <a:cs typeface="Arial" panose="020B0604020202020204" pitchFamily="34" charset="0"/>
              </a:rPr>
              <a:t>)</a:t>
            </a:r>
          </a:p>
          <a:p>
            <a:r>
              <a:rPr lang="fi-FI" dirty="0" err="1">
                <a:latin typeface="Arial" panose="020B0604020202020204" pitchFamily="34" charset="0"/>
                <a:cs typeface="Arial" panose="020B0604020202020204" pitchFamily="34" charset="0"/>
              </a:rPr>
              <a:t>Complex</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polarisation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phenemomena</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Age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discrimination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sex</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discrimination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ethical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discrimination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unfair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practices</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etc. </a:t>
            </a:r>
          </a:p>
          <a:p>
            <a:r>
              <a:rPr lang="fi-FI" dirty="0" err="1">
                <a:latin typeface="Arial" panose="020B0604020202020204" pitchFamily="34" charset="0"/>
                <a:cs typeface="Arial" panose="020B0604020202020204" pitchFamily="34" charset="0"/>
              </a:rPr>
              <a:t>Social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inclusion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mechanisms</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life </a:t>
            </a:r>
            <a:r>
              <a:rPr lang="fi-FI" dirty="0" err="1">
                <a:latin typeface="Arial" panose="020B0604020202020204" pitchFamily="34" charset="0"/>
                <a:cs typeface="Arial" panose="020B0604020202020204" pitchFamily="34" charset="0"/>
              </a:rPr>
              <a:t>are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too</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weak</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often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lead</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unfair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social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solutions</a:t>
            </a:r>
            <a:endParaRPr lang="fi-FI" dirty="0">
              <a:latin typeface="Arial" panose="020B0604020202020204" pitchFamily="34" charset="0"/>
              <a:cs typeface="Arial" panose="020B0604020202020204" pitchFamily="34" charset="0"/>
            </a:endParaRPr>
          </a:p>
          <a:p>
            <a:r>
              <a:rPr lang="fi-FI" dirty="0" err="1">
                <a:latin typeface="Arial" panose="020B0604020202020204" pitchFamily="34" charset="0"/>
                <a:cs typeface="Arial" panose="020B0604020202020204" pitchFamily="34" charset="0"/>
              </a:rPr>
              <a:t>Crisis</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the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middle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class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personal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careers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are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not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quaranteed</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even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with</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higher</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university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education</a:t>
            </a:r>
            <a:r>
              <a:rPr lang="fi-FI" dirty="0">
                <a:latin typeface="Arial" panose="020B0604020202020204" pitchFamily="34" charset="0"/>
                <a:cs typeface="Arial" panose="020B0604020202020204" pitchFamily="34" charset="0"/>
              </a:rPr>
              <a:t> </a:t>
            </a:r>
          </a:p>
          <a:p>
            <a:r>
              <a:rPr lang="fi-FI" dirty="0">
                <a:latin typeface="Arial" panose="020B0604020202020204" pitchFamily="34" charset="0"/>
                <a:cs typeface="Arial" panose="020B0604020202020204" pitchFamily="34" charset="0"/>
              </a:rPr>
              <a:t>Modular </a:t>
            </a:r>
            <a:r>
              <a:rPr lang="fi-FI" dirty="0" err="1">
                <a:latin typeface="Arial" panose="020B0604020202020204" pitchFamily="34" charset="0"/>
                <a:cs typeface="Arial" panose="020B0604020202020204" pitchFamily="34" charset="0"/>
              </a:rPr>
              <a:t>educational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programs</a:t>
            </a:r>
            <a:r>
              <a:rPr lang="fi-FI" dirty="0">
                <a:latin typeface="Arial" panose="020B0604020202020204" pitchFamily="34" charset="0"/>
                <a:cs typeface="Arial" panose="020B0604020202020204" pitchFamily="34" charset="0"/>
              </a:rPr>
              <a:t>: Short </a:t>
            </a:r>
            <a:r>
              <a:rPr lang="fi-FI" dirty="0" err="1">
                <a:latin typeface="Arial" panose="020B0604020202020204" pitchFamily="34" charset="0"/>
                <a:cs typeface="Arial" panose="020B0604020202020204" pitchFamily="34" charset="0"/>
              </a:rPr>
              <a:t>run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training</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tutoring</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very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focused</a:t>
            </a:r>
            <a:r>
              <a:rPr lang="fi-FI" dirty="0">
                <a:latin typeface="Arial" panose="020B0604020202020204" pitchFamily="34" charset="0"/>
                <a:cs typeface="Arial" panose="020B0604020202020204" pitchFamily="34" charset="0"/>
              </a:rPr>
              <a:t> MOOC </a:t>
            </a:r>
            <a:r>
              <a:rPr lang="fi-FI" dirty="0" err="1">
                <a:latin typeface="Arial" panose="020B0604020202020204" pitchFamily="34" charset="0"/>
                <a:cs typeface="Arial" panose="020B0604020202020204" pitchFamily="34" charset="0"/>
              </a:rPr>
              <a:t>programs</a:t>
            </a:r>
            <a:r>
              <a:rPr lang="fi-FI" dirty="0">
                <a:latin typeface="Arial" panose="020B0604020202020204" pitchFamily="34" charset="0"/>
                <a:cs typeface="Arial" panose="020B0604020202020204" pitchFamily="34" charset="0"/>
              </a:rPr>
              <a:t> </a:t>
            </a:r>
          </a:p>
          <a:p>
            <a:r>
              <a:rPr lang="fi-FI" dirty="0" err="1">
                <a:latin typeface="Arial" panose="020B0604020202020204" pitchFamily="34" charset="0"/>
                <a:cs typeface="Arial" panose="020B0604020202020204" pitchFamily="34" charset="0"/>
              </a:rPr>
              <a:t>Unexpected</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impacts</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digital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transformation</a:t>
            </a:r>
            <a:r>
              <a:rPr lang="fi-FI" dirty="0">
                <a:latin typeface="Arial" panose="020B0604020202020204" pitchFamily="34" charset="0"/>
                <a:cs typeface="Arial" panose="020B0604020202020204" pitchFamily="34" charset="0"/>
              </a:rPr>
              <a:t> (Digital </a:t>
            </a:r>
            <a:r>
              <a:rPr lang="fi-FI" dirty="0" err="1">
                <a:latin typeface="Arial" panose="020B0604020202020204" pitchFamily="34" charset="0"/>
                <a:cs typeface="Arial" panose="020B0604020202020204" pitchFamily="34" charset="0"/>
              </a:rPr>
              <a:t>divide</a:t>
            </a:r>
            <a:r>
              <a:rPr lang="fi-FI" dirty="0">
                <a:latin typeface="Arial" panose="020B0604020202020204" pitchFamily="34" charset="0"/>
                <a:cs typeface="Arial" panose="020B0604020202020204" pitchFamily="34" charset="0"/>
              </a:rPr>
              <a:t>, AI, </a:t>
            </a:r>
            <a:r>
              <a:rPr lang="fi-FI" dirty="0" err="1">
                <a:latin typeface="Arial" panose="020B0604020202020204" pitchFamily="34" charset="0"/>
                <a:cs typeface="Arial" panose="020B0604020202020204" pitchFamily="34" charset="0"/>
              </a:rPr>
              <a:t>IoT</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IoS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Blockchain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tech</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Cloud</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computing</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sensory</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technologies</a:t>
            </a:r>
            <a:r>
              <a:rPr lang="fi-FI" dirty="0">
                <a:latin typeface="Arial" panose="020B0604020202020204" pitchFamily="34" charset="0"/>
                <a:cs typeface="Arial" panose="020B0604020202020204" pitchFamily="34" charset="0"/>
              </a:rPr>
              <a:t>, etc.)</a:t>
            </a:r>
          </a:p>
          <a:p>
            <a:r>
              <a:rPr lang="fi-FI" dirty="0" err="1">
                <a:latin typeface="Arial" panose="020B0604020202020204" pitchFamily="34" charset="0"/>
                <a:cs typeface="Arial" panose="020B0604020202020204" pitchFamily="34" charset="0"/>
              </a:rPr>
              <a:t>Crowing</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importance</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cognitive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ergonomics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mental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welfare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instead</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physical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ergonomics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physical</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welfare</a:t>
            </a:r>
            <a:r>
              <a:rPr lang="fi-FI" dirty="0">
                <a:latin typeface="Arial" panose="020B0604020202020204" pitchFamily="34" charset="0"/>
                <a:cs typeface="Arial" panose="020B0604020202020204" pitchFamily="34" charset="0"/>
              </a:rPr>
              <a:t>)</a:t>
            </a:r>
          </a:p>
          <a:p>
            <a:r>
              <a:rPr lang="fi-FI" dirty="0" err="1">
                <a:latin typeface="Arial" panose="020B0604020202020204" pitchFamily="34" charset="0"/>
                <a:cs typeface="Arial" panose="020B0604020202020204" pitchFamily="34" charset="0"/>
              </a:rPr>
              <a:t>Demand</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suppy</a:t>
            </a:r>
            <a:r>
              <a:rPr lang="fi-FI" dirty="0">
                <a:latin typeface="Arial" panose="020B0604020202020204" pitchFamily="34" charset="0"/>
                <a:cs typeface="Arial" panose="020B0604020202020204" pitchFamily="34" charset="0"/>
              </a:rPr>
              <a:t> of </a:t>
            </a:r>
            <a:r>
              <a:rPr lang="fi-FI" dirty="0" err="1">
                <a:latin typeface="Arial" panose="020B0604020202020204" pitchFamily="34" charset="0"/>
                <a:cs typeface="Arial" panose="020B0604020202020204" pitchFamily="34" charset="0"/>
              </a:rPr>
              <a:t>work</a:t>
            </a:r>
            <a:r>
              <a:rPr lang="fi-FI" dirty="0">
                <a:latin typeface="Arial" panose="020B0604020202020204" pitchFamily="34" charset="0"/>
                <a:cs typeface="Arial" panose="020B0604020202020204" pitchFamily="34" charset="0"/>
              </a:rPr>
              <a:t> and </a:t>
            </a:r>
            <a:r>
              <a:rPr lang="fi-FI" dirty="0" err="1">
                <a:latin typeface="Arial" panose="020B0604020202020204" pitchFamily="34" charset="0"/>
                <a:cs typeface="Arial" panose="020B0604020202020204" pitchFamily="34" charset="0"/>
              </a:rPr>
              <a:t>education</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activities</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need</a:t>
            </a:r>
            <a:r>
              <a:rPr lang="fi-FI" dirty="0">
                <a:latin typeface="Arial" panose="020B0604020202020204" pitchFamily="34" charset="0"/>
                <a:cs typeface="Arial" panose="020B0604020202020204" pitchFamily="34" charset="0"/>
              </a:rPr>
              <a:t> to </a:t>
            </a:r>
            <a:r>
              <a:rPr lang="fi-FI" dirty="0" err="1">
                <a:latin typeface="Arial" panose="020B0604020202020204" pitchFamily="34" charset="0"/>
                <a:cs typeface="Arial" panose="020B0604020202020204" pitchFamily="34" charset="0"/>
              </a:rPr>
              <a:t>be</a:t>
            </a:r>
            <a:r>
              <a:rPr lang="fi-FI" dirty="0">
                <a:latin typeface="Arial" panose="020B0604020202020204" pitchFamily="34" charset="0"/>
                <a:cs typeface="Arial" panose="020B0604020202020204" pitchFamily="34" charset="0"/>
              </a:rPr>
              <a:t> </a:t>
            </a:r>
            <a:r>
              <a:rPr lang="fi-FI" dirty="0" err="1">
                <a:latin typeface="Arial" panose="020B0604020202020204" pitchFamily="34" charset="0"/>
                <a:cs typeface="Arial" panose="020B0604020202020204" pitchFamily="34" charset="0"/>
              </a:rPr>
              <a:t>balanced</a:t>
            </a:r>
            <a:r>
              <a:rPr lang="fi-FI" dirty="0">
                <a:latin typeface="Arial" panose="020B0604020202020204" pitchFamily="34" charset="0"/>
                <a:cs typeface="Arial" panose="020B0604020202020204" pitchFamily="34" charset="0"/>
              </a:rPr>
              <a:t>, Basic </a:t>
            </a:r>
            <a:r>
              <a:rPr lang="fi-FI" dirty="0" err="1">
                <a:latin typeface="Arial" panose="020B0604020202020204" pitchFamily="34" charset="0"/>
                <a:cs typeface="Arial" panose="020B0604020202020204" pitchFamily="34" charset="0"/>
              </a:rPr>
              <a:t>Income</a:t>
            </a:r>
            <a:r>
              <a:rPr lang="fi-FI" dirty="0">
                <a:latin typeface="Arial" panose="020B0604020202020204" pitchFamily="34" charset="0"/>
                <a:cs typeface="Arial" panose="020B0604020202020204" pitchFamily="34" charset="0"/>
              </a:rPr>
              <a:t> Challenge</a:t>
            </a:r>
          </a:p>
          <a:p>
            <a:endParaRPr lang="fi-FI" dirty="0"/>
          </a:p>
        </p:txBody>
      </p:sp>
    </p:spTree>
    <p:extLst>
      <p:ext uri="{BB962C8B-B14F-4D97-AF65-F5344CB8AC3E}">
        <p14:creationId xmlns:p14="http://schemas.microsoft.com/office/powerpoint/2010/main" val="260369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A6743-C96E-4F0D-BBE3-BF4CC6E25E6A}"/>
              </a:ext>
            </a:extLst>
          </p:cNvPr>
          <p:cNvSpPr>
            <a:spLocks noGrp="1"/>
          </p:cNvSpPr>
          <p:nvPr>
            <p:ph type="title"/>
          </p:nvPr>
        </p:nvSpPr>
        <p:spPr>
          <a:xfrm>
            <a:off x="838200" y="71437"/>
            <a:ext cx="10515600" cy="1325563"/>
          </a:xfrm>
        </p:spPr>
        <p:txBody>
          <a:bodyPr/>
          <a:lstStyle/>
          <a:p>
            <a:r>
              <a:rPr lang="en-US" sz="4400" b="0" i="0" dirty="0">
                <a:solidFill>
                  <a:srgbClr val="000000"/>
                </a:solidFill>
                <a:effectLst/>
                <a:latin typeface="Times New Roman" panose="02020603050405020304" pitchFamily="18" charset="0"/>
              </a:rPr>
              <a:t>European Gothenburg Summit in 2017 </a:t>
            </a:r>
            <a:endParaRPr lang="fi-FI" dirty="0"/>
          </a:p>
        </p:txBody>
      </p:sp>
      <p:sp>
        <p:nvSpPr>
          <p:cNvPr id="3" name="Sisällön paikkamerkki 2">
            <a:extLst>
              <a:ext uri="{FF2B5EF4-FFF2-40B4-BE49-F238E27FC236}">
                <a16:creationId xmlns:a16="http://schemas.microsoft.com/office/drawing/2014/main" id="{F0D8DF45-8ABF-450B-8013-98C4F9219976}"/>
              </a:ext>
            </a:extLst>
          </p:cNvPr>
          <p:cNvSpPr>
            <a:spLocks noGrp="1"/>
          </p:cNvSpPr>
          <p:nvPr>
            <p:ph idx="1"/>
          </p:nvPr>
        </p:nvSpPr>
        <p:spPr>
          <a:xfrm>
            <a:off x="838200" y="1397000"/>
            <a:ext cx="10515600" cy="4351338"/>
          </a:xfrm>
        </p:spPr>
        <p:txBody>
          <a:bodyPr>
            <a:noAutofit/>
          </a:bodyPr>
          <a:lstStyle/>
          <a:p>
            <a:pPr marL="0" indent="0">
              <a:buNone/>
            </a:pPr>
            <a:r>
              <a:rPr lang="en-US" sz="2400" b="0" i="0" dirty="0">
                <a:solidFill>
                  <a:srgbClr val="000000"/>
                </a:solidFill>
                <a:effectLst/>
                <a:latin typeface="Times New Roman" panose="02020603050405020304" pitchFamily="18" charset="0"/>
              </a:rPr>
              <a:t>The European Council called on Member States, the Council and the Commission to take forward a number of initiatives, including: '…strengthening strategic partnerships across the EU between higher education institutions and encouraging the emergence by 2024 of some twenty 'European Universities', consisting in bottom-up networks of universities across the EU which will enable students to obtain a degree by combining studies in several EU countries and contribute to the international competitiveness of European universities’.</a:t>
            </a:r>
          </a:p>
          <a:p>
            <a:pPr marL="0" indent="0">
              <a:buNone/>
            </a:pPr>
            <a:r>
              <a:rPr lang="en-US" sz="2400" b="0" i="0" dirty="0">
                <a:solidFill>
                  <a:srgbClr val="000000"/>
                </a:solidFill>
                <a:effectLst/>
                <a:latin typeface="Times New Roman" panose="02020603050405020304" pitchFamily="18" charset="0"/>
              </a:rPr>
              <a:t>The key principles of Gothenburg Summit were: </a:t>
            </a:r>
          </a:p>
          <a:p>
            <a:r>
              <a:rPr lang="en-US" sz="2400" b="0" i="0" dirty="0">
                <a:solidFill>
                  <a:srgbClr val="000000"/>
                </a:solidFill>
                <a:effectLst/>
                <a:latin typeface="Times New Roman" panose="02020603050405020304" pitchFamily="18" charset="0"/>
              </a:rPr>
              <a:t>(1) Joint responsibility to put people first, </a:t>
            </a:r>
          </a:p>
          <a:p>
            <a:r>
              <a:rPr lang="en-US" sz="2400" b="0" i="0" dirty="0">
                <a:solidFill>
                  <a:srgbClr val="000000"/>
                </a:solidFill>
                <a:effectLst/>
                <a:latin typeface="Times New Roman" panose="02020603050405020304" pitchFamily="18" charset="0"/>
              </a:rPr>
              <a:t>(2) We need more men and women in employment, ensuring easier access, </a:t>
            </a:r>
          </a:p>
          <a:p>
            <a:r>
              <a:rPr lang="en-US" sz="2400" b="0" i="0" dirty="0">
                <a:solidFill>
                  <a:srgbClr val="000000"/>
                </a:solidFill>
                <a:effectLst/>
                <a:latin typeface="Times New Roman" panose="02020603050405020304" pitchFamily="18" charset="0"/>
              </a:rPr>
              <a:t>(3) We need fair employment and good working conditions to the </a:t>
            </a:r>
            <a:r>
              <a:rPr lang="en-US" sz="2400" b="0" i="0" dirty="0" err="1">
                <a:solidFill>
                  <a:srgbClr val="000000"/>
                </a:solidFill>
                <a:effectLst/>
                <a:latin typeface="Times New Roman" panose="02020603050405020304" pitchFamily="18" charset="0"/>
              </a:rPr>
              <a:t>labour</a:t>
            </a:r>
            <a:r>
              <a:rPr lang="en-US" sz="2400" b="0" i="0" dirty="0">
                <a:solidFill>
                  <a:srgbClr val="000000"/>
                </a:solidFill>
                <a:effectLst/>
                <a:latin typeface="Times New Roman" panose="02020603050405020304" pitchFamily="18" charset="0"/>
              </a:rPr>
              <a:t> market,</a:t>
            </a:r>
          </a:p>
          <a:p>
            <a:r>
              <a:rPr lang="en-US" sz="2400" b="0" i="0" dirty="0">
                <a:solidFill>
                  <a:srgbClr val="000000"/>
                </a:solidFill>
                <a:effectLst/>
                <a:latin typeface="Times New Roman" panose="02020603050405020304" pitchFamily="18" charset="0"/>
              </a:rPr>
              <a:t>(4) We need to invest in people to facilitate transitions between jobs, and </a:t>
            </a:r>
          </a:p>
          <a:p>
            <a:r>
              <a:rPr lang="en-US" sz="2400" b="0" i="0" dirty="0">
                <a:solidFill>
                  <a:srgbClr val="000000"/>
                </a:solidFill>
                <a:effectLst/>
                <a:latin typeface="Times New Roman" panose="02020603050405020304" pitchFamily="18" charset="0"/>
              </a:rPr>
              <a:t>(5) Further actions are needed (European Commission &amp; The Government Office of Sweden 2017). </a:t>
            </a:r>
            <a:endParaRPr lang="fi-FI" sz="2400" dirty="0"/>
          </a:p>
        </p:txBody>
      </p:sp>
    </p:spTree>
    <p:extLst>
      <p:ext uri="{BB962C8B-B14F-4D97-AF65-F5344CB8AC3E}">
        <p14:creationId xmlns:p14="http://schemas.microsoft.com/office/powerpoint/2010/main" val="36631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4A674A-EEC5-4677-9C9D-5FD7D2F37B2C}"/>
              </a:ext>
            </a:extLst>
          </p:cNvPr>
          <p:cNvSpPr>
            <a:spLocks noGrp="1"/>
          </p:cNvSpPr>
          <p:nvPr>
            <p:ph type="title"/>
          </p:nvPr>
        </p:nvSpPr>
        <p:spPr/>
        <p:txBody>
          <a:bodyPr/>
          <a:lstStyle/>
          <a:p>
            <a:r>
              <a:rPr lang="en-US" dirty="0">
                <a:solidFill>
                  <a:srgbClr val="000000"/>
                </a:solidFill>
                <a:latin typeface="Times New Roman" panose="02020603050405020304" pitchFamily="18" charset="0"/>
                <a:cs typeface="Times New Roman" panose="02020603050405020304" pitchFamily="18" charset="0"/>
              </a:rPr>
              <a:t>T</a:t>
            </a:r>
            <a:r>
              <a:rPr lang="en-US" sz="4400" i="0" dirty="0">
                <a:solidFill>
                  <a:srgbClr val="000000"/>
                </a:solidFill>
                <a:effectLst/>
                <a:latin typeface="Times New Roman" panose="02020603050405020304" pitchFamily="18" charset="0"/>
                <a:cs typeface="Times New Roman" panose="02020603050405020304" pitchFamily="18" charset="0"/>
              </a:rPr>
              <a:t>he European Open Science Cloud today</a:t>
            </a:r>
            <a:endParaRPr lang="fi-FI" dirty="0"/>
          </a:p>
        </p:txBody>
      </p:sp>
      <p:sp>
        <p:nvSpPr>
          <p:cNvPr id="3" name="Sisällön paikkamerkki 2">
            <a:extLst>
              <a:ext uri="{FF2B5EF4-FFF2-40B4-BE49-F238E27FC236}">
                <a16:creationId xmlns:a16="http://schemas.microsoft.com/office/drawing/2014/main" id="{514D9F98-4EC5-4632-BE48-8690D350BDCE}"/>
              </a:ext>
            </a:extLst>
          </p:cNvPr>
          <p:cNvSpPr>
            <a:spLocks noGrp="1"/>
          </p:cNvSpPr>
          <p:nvPr>
            <p:ph idx="1"/>
          </p:nvPr>
        </p:nvSpPr>
        <p:spPr>
          <a:xfrm>
            <a:off x="838199" y="1825625"/>
            <a:ext cx="11077575" cy="4846638"/>
          </a:xfrm>
        </p:spPr>
        <p:txBody>
          <a:bodyPr>
            <a:normAutofit fontScale="47500" lnSpcReduction="20000"/>
          </a:bodyPr>
          <a:lstStyle/>
          <a:p>
            <a:r>
              <a:rPr lang="en-US" sz="4400" b="0" i="0" dirty="0">
                <a:solidFill>
                  <a:srgbClr val="000000"/>
                </a:solidFill>
                <a:effectLst/>
                <a:latin typeface="Times New Roman" panose="02020603050405020304" pitchFamily="18" charset="0"/>
              </a:rPr>
              <a:t>Today the European Open Science Cloud (EOSC) is an environment for hosting and processing research data to support EU science. The process to create the EOSC was initiated by the Commission in 2015. It aimed to develop a trusted, virtual, federated environment that cuts across borders and scientific disciplines to store, share, process and re-use research digital objects (like publications, data, and software) following FAIR principles. (F1) (Meta)data are assigned a globally unique and persistent identifier, (F2) Data are described with rich metadata (defined by R1 below), (F3) Metadata clearly and explicitly include the identifier of the data they describe, (F4) (Meta)data are registered or indexed in a searchable resource (Wilkinson et al. 2016). </a:t>
            </a:r>
          </a:p>
          <a:p>
            <a:r>
              <a:rPr lang="en-US" sz="4400" b="0" i="0" dirty="0">
                <a:solidFill>
                  <a:srgbClr val="000000"/>
                </a:solidFill>
                <a:effectLst/>
                <a:latin typeface="Times New Roman" panose="02020603050405020304" pitchFamily="18" charset="0"/>
              </a:rPr>
              <a:t>The interim governance is composed of EOSC Governance Board: (1) Representatives from EU countries, countries associated with Horizon 2020 and the Commission to ensure effective supervision of the EOSC implementation, (2) EOSC Executive Board: representatives from the research and e-infrastructures communities and (3) EOSC stakeholders: a wider range of actors, consulted through a series of meetings (European Open Science Cloud 2021). </a:t>
            </a:r>
          </a:p>
          <a:p>
            <a:r>
              <a:rPr lang="en-US" sz="4400" b="0" i="0" dirty="0">
                <a:solidFill>
                  <a:srgbClr val="000000"/>
                </a:solidFill>
                <a:effectLst/>
                <a:latin typeface="Times New Roman" panose="02020603050405020304" pitchFamily="18" charset="0"/>
                <a:cs typeface="Times New Roman" panose="02020603050405020304" pitchFamily="18" charset="0"/>
              </a:rPr>
              <a:t>The EOSC brings together institutional, national and European stakeholders, initiatives and data infrastructures to </a:t>
            </a:r>
            <a:r>
              <a:rPr lang="en-US" sz="4400" b="0" i="0" dirty="0">
                <a:effectLst/>
                <a:latin typeface="Times New Roman" panose="02020603050405020304" pitchFamily="18" charset="0"/>
                <a:cs typeface="Times New Roman" panose="02020603050405020304" pitchFamily="18" charset="0"/>
              </a:rPr>
              <a:t>develop an inclusive open science ecosystem </a:t>
            </a:r>
            <a:r>
              <a:rPr lang="en-US" sz="4400" b="0" i="0" dirty="0">
                <a:solidFill>
                  <a:srgbClr val="000000"/>
                </a:solidFill>
                <a:effectLst/>
                <a:latin typeface="Times New Roman" panose="02020603050405020304" pitchFamily="18" charset="0"/>
                <a:cs typeface="Times New Roman" panose="02020603050405020304" pitchFamily="18" charset="0"/>
              </a:rPr>
              <a:t>in Europe. This can lead new insights and innovations, higher research productivity and improved reproducibility in science. Open science describes a more inclusive, collaborative, transparent world of research. (European Open Science Cloud 2021). </a:t>
            </a:r>
          </a:p>
          <a:p>
            <a:endParaRPr lang="fi-FI" dirty="0"/>
          </a:p>
        </p:txBody>
      </p:sp>
    </p:spTree>
    <p:extLst>
      <p:ext uri="{BB962C8B-B14F-4D97-AF65-F5344CB8AC3E}">
        <p14:creationId xmlns:p14="http://schemas.microsoft.com/office/powerpoint/2010/main" val="19168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0647B5-9BF2-49BA-9442-5B3937A35FF5}"/>
              </a:ext>
            </a:extLst>
          </p:cNvPr>
          <p:cNvSpPr>
            <a:spLocks noGrp="1"/>
          </p:cNvSpPr>
          <p:nvPr>
            <p:ph type="title"/>
          </p:nvPr>
        </p:nvSpPr>
        <p:spPr>
          <a:xfrm>
            <a:off x="838199" y="365125"/>
            <a:ext cx="11261035" cy="1325563"/>
          </a:xfrm>
        </p:spPr>
        <p:txBody>
          <a:bodyPr/>
          <a:lstStyle/>
          <a:p>
            <a:r>
              <a:rPr lang="en-US" sz="4400" b="0" i="0" dirty="0">
                <a:solidFill>
                  <a:srgbClr val="000000"/>
                </a:solidFill>
                <a:effectLst/>
                <a:latin typeface="Times New Roman" panose="02020603050405020304" pitchFamily="18" charset="0"/>
              </a:rPr>
              <a:t>The European Commission´s Work </a:t>
            </a:r>
            <a:r>
              <a:rPr lang="en-US" sz="4400" b="0" i="0" dirty="0" err="1">
                <a:solidFill>
                  <a:srgbClr val="000000"/>
                </a:solidFill>
                <a:effectLst/>
                <a:latin typeface="Times New Roman" panose="02020603050405020304" pitchFamily="18" charset="0"/>
              </a:rPr>
              <a:t>programme</a:t>
            </a:r>
            <a:r>
              <a:rPr lang="en-US" sz="4400" b="0" i="0" dirty="0">
                <a:solidFill>
                  <a:srgbClr val="000000"/>
                </a:solidFill>
                <a:effectLst/>
                <a:latin typeface="Times New Roman" panose="02020603050405020304" pitchFamily="18" charset="0"/>
              </a:rPr>
              <a:t> (2021)</a:t>
            </a:r>
            <a:endParaRPr lang="fi-FI" dirty="0"/>
          </a:p>
        </p:txBody>
      </p:sp>
      <p:sp>
        <p:nvSpPr>
          <p:cNvPr id="3" name="Sisällön paikkamerkki 2">
            <a:extLst>
              <a:ext uri="{FF2B5EF4-FFF2-40B4-BE49-F238E27FC236}">
                <a16:creationId xmlns:a16="http://schemas.microsoft.com/office/drawing/2014/main" id="{B3531EE6-17E5-4A7B-8658-190772FA52D6}"/>
              </a:ext>
            </a:extLst>
          </p:cNvPr>
          <p:cNvSpPr>
            <a:spLocks noGrp="1"/>
          </p:cNvSpPr>
          <p:nvPr>
            <p:ph idx="1"/>
          </p:nvPr>
        </p:nvSpPr>
        <p:spPr>
          <a:xfrm>
            <a:off x="838200" y="1825625"/>
            <a:ext cx="10706100" cy="4667250"/>
          </a:xfrm>
        </p:spPr>
        <p:txBody>
          <a:bodyPr>
            <a:normAutofit fontScale="92500" lnSpcReduction="10000"/>
          </a:bodyPr>
          <a:lstStyle/>
          <a:p>
            <a:pPr algn="l" rtl="0" fontAlgn="base"/>
            <a:r>
              <a:rPr lang="en-US" sz="2400" b="0" i="0" dirty="0">
                <a:solidFill>
                  <a:srgbClr val="000000"/>
                </a:solidFill>
                <a:effectLst/>
                <a:latin typeface="Times New Roman" panose="02020603050405020304" pitchFamily="18" charset="0"/>
              </a:rPr>
              <a:t>The EC </a:t>
            </a:r>
            <a:r>
              <a:rPr lang="en-US" sz="2400" b="0" i="0" dirty="0" err="1">
                <a:solidFill>
                  <a:srgbClr val="000000"/>
                </a:solidFill>
                <a:effectLst/>
                <a:latin typeface="Times New Roman" panose="02020603050405020304" pitchFamily="18" charset="0"/>
              </a:rPr>
              <a:t>Workprogramme</a:t>
            </a:r>
            <a:r>
              <a:rPr lang="en-US" sz="2400" b="0" i="0" dirty="0">
                <a:solidFill>
                  <a:srgbClr val="000000"/>
                </a:solidFill>
                <a:effectLst/>
                <a:latin typeface="Times New Roman" panose="02020603050405020304" pitchFamily="18" charset="0"/>
              </a:rPr>
              <a:t> includes key statements which provide updated situation analysis of European digital transformation policy. This Work </a:t>
            </a:r>
            <a:r>
              <a:rPr lang="en-US" sz="2400" b="0" i="0" dirty="0" err="1">
                <a:solidFill>
                  <a:srgbClr val="000000"/>
                </a:solidFill>
                <a:effectLst/>
                <a:latin typeface="Times New Roman" panose="02020603050405020304" pitchFamily="18" charset="0"/>
              </a:rPr>
              <a:t>Programme</a:t>
            </a:r>
            <a:r>
              <a:rPr lang="en-US" sz="2400" b="0" i="0" dirty="0">
                <a:solidFill>
                  <a:srgbClr val="000000"/>
                </a:solidFill>
                <a:effectLst/>
                <a:latin typeface="Times New Roman" panose="02020603050405020304" pitchFamily="18" charset="0"/>
              </a:rPr>
              <a:t> includes following statements (European Commission 2021, p. 4):   </a:t>
            </a:r>
            <a:endParaRPr lang="en-US" sz="24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2400" b="0" i="0" dirty="0">
                <a:solidFill>
                  <a:srgbClr val="000000"/>
                </a:solidFill>
                <a:effectLst/>
                <a:latin typeface="Times New Roman" panose="02020603050405020304" pitchFamily="18" charset="0"/>
              </a:rPr>
              <a:t>To ensure that this is Europe’s digital decade, the European Commission will propose a roadmap with clearly defined goals for 2030, such as for </a:t>
            </a:r>
            <a:r>
              <a:rPr lang="en-US" sz="2400" b="0" i="1" dirty="0">
                <a:solidFill>
                  <a:srgbClr val="000000"/>
                </a:solidFill>
                <a:effectLst/>
                <a:latin typeface="Times New Roman" panose="02020603050405020304" pitchFamily="18" charset="0"/>
              </a:rPr>
              <a:t>(1) connectivity, (2) skills and (3) digital public services. </a:t>
            </a:r>
            <a:r>
              <a:rPr lang="en-US" sz="2400" b="0" i="0" dirty="0">
                <a:solidFill>
                  <a:srgbClr val="000000"/>
                </a:solidFill>
                <a:effectLst/>
                <a:latin typeface="Times New Roman" panose="02020603050405020304" pitchFamily="18" charset="0"/>
              </a:rPr>
              <a:t>This approach will follow four clear principles: the right to privacy and connectivity, freedom of speech, free flow of data and cybersecurity. </a:t>
            </a:r>
          </a:p>
          <a:p>
            <a:pPr algn="l" rtl="0" fontAlgn="base">
              <a:buFont typeface="Arial" panose="020B0604020202020204" pitchFamily="34" charset="0"/>
              <a:buChar char="•"/>
            </a:pPr>
            <a:r>
              <a:rPr lang="en-US" sz="2400" dirty="0">
                <a:solidFill>
                  <a:srgbClr val="000000"/>
                </a:solidFill>
                <a:latin typeface="Times New Roman" panose="02020603050405020304" pitchFamily="18" charset="0"/>
              </a:rPr>
              <a:t>T</a:t>
            </a:r>
            <a:r>
              <a:rPr lang="en-US" sz="2400" b="0" i="0" dirty="0">
                <a:solidFill>
                  <a:srgbClr val="000000"/>
                </a:solidFill>
                <a:effectLst/>
                <a:latin typeface="Times New Roman" panose="02020603050405020304" pitchFamily="18" charset="0"/>
              </a:rPr>
              <a:t>he European Commission will take action across these different areas, notably with legislation covering the safety, liability, fundamental rights, and data aspects of artificial intelligence and a Data Act to set the right conditions for better control and conditions for data sharing for citizens and businesses.  </a:t>
            </a:r>
          </a:p>
          <a:p>
            <a:pPr algn="l" rtl="0" fontAlgn="base">
              <a:buFont typeface="Arial" panose="020B0604020202020204" pitchFamily="34" charset="0"/>
              <a:buChar char="•"/>
            </a:pPr>
            <a:r>
              <a:rPr lang="en-US" sz="2400" b="0" i="0" dirty="0">
                <a:solidFill>
                  <a:srgbClr val="000000"/>
                </a:solidFill>
                <a:effectLst/>
                <a:latin typeface="Times New Roman" panose="02020603050405020304" pitchFamily="18" charset="0"/>
              </a:rPr>
              <a:t>In the same spirit, the European Commission will propose a new European digital identity to make it easier to do tasks and access services online across Europe and ensure people have greater control and peace of mind over what data they share and how it is used.  </a:t>
            </a:r>
          </a:p>
          <a:p>
            <a:endParaRPr lang="fi-FI" dirty="0"/>
          </a:p>
        </p:txBody>
      </p:sp>
    </p:spTree>
    <p:extLst>
      <p:ext uri="{BB962C8B-B14F-4D97-AF65-F5344CB8AC3E}">
        <p14:creationId xmlns:p14="http://schemas.microsoft.com/office/powerpoint/2010/main" val="217685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44013B-8835-4DA6-B7D3-4777EA104228}"/>
              </a:ext>
            </a:extLst>
          </p:cNvPr>
          <p:cNvSpPr>
            <a:spLocks noGrp="1"/>
          </p:cNvSpPr>
          <p:nvPr>
            <p:ph type="title"/>
          </p:nvPr>
        </p:nvSpPr>
        <p:spPr>
          <a:xfrm>
            <a:off x="838201" y="18255"/>
            <a:ext cx="10515600" cy="1325563"/>
          </a:xfrm>
        </p:spPr>
        <p:txBody>
          <a:bodyPr/>
          <a:lstStyle/>
          <a:p>
            <a:r>
              <a:rPr lang="fi-FI" dirty="0" err="1"/>
              <a:t>Re-assesment</a:t>
            </a:r>
            <a:r>
              <a:rPr lang="fi-FI" dirty="0"/>
              <a:t>: Critical </a:t>
            </a:r>
            <a:r>
              <a:rPr lang="fi-FI" dirty="0" err="1"/>
              <a:t>aspects</a:t>
            </a:r>
            <a:endParaRPr lang="fi-FI" dirty="0"/>
          </a:p>
        </p:txBody>
      </p:sp>
      <p:sp>
        <p:nvSpPr>
          <p:cNvPr id="3" name="Sisällön paikkamerkki 2">
            <a:extLst>
              <a:ext uri="{FF2B5EF4-FFF2-40B4-BE49-F238E27FC236}">
                <a16:creationId xmlns:a16="http://schemas.microsoft.com/office/drawing/2014/main" id="{D1001039-BD54-4B91-88D7-5ECC0BCA8F80}"/>
              </a:ext>
            </a:extLst>
          </p:cNvPr>
          <p:cNvSpPr>
            <a:spLocks noGrp="1"/>
          </p:cNvSpPr>
          <p:nvPr>
            <p:ph idx="1"/>
          </p:nvPr>
        </p:nvSpPr>
        <p:spPr>
          <a:xfrm>
            <a:off x="838201" y="1481396"/>
            <a:ext cx="6434138" cy="4660900"/>
          </a:xfrm>
        </p:spPr>
        <p:txBody>
          <a:bodyPr>
            <a:normAutofit/>
          </a:bodyPr>
          <a:lstStyle/>
          <a:p>
            <a:r>
              <a:rPr lang="en-US" sz="2400" dirty="0">
                <a:solidFill>
                  <a:srgbClr val="FF0000"/>
                </a:solidFill>
                <a:latin typeface="Times New Roman" panose="02020603050405020304" pitchFamily="18" charset="0"/>
              </a:rPr>
              <a:t>W</a:t>
            </a:r>
            <a:r>
              <a:rPr lang="en-US" sz="2400" b="0" i="0" dirty="0">
                <a:solidFill>
                  <a:srgbClr val="FF0000"/>
                </a:solidFill>
                <a:effectLst/>
                <a:latin typeface="Times New Roman" panose="02020603050405020304" pitchFamily="18" charset="0"/>
              </a:rPr>
              <a:t>e present critical elements of assessment of the European Open Science Cloud. From the perspective European integration policy planning</a:t>
            </a:r>
            <a:r>
              <a:rPr lang="en-US" sz="2400" b="0" i="0" dirty="0">
                <a:solidFill>
                  <a:srgbClr val="000000"/>
                </a:solidFill>
                <a:effectLst/>
                <a:latin typeface="Times New Roman" panose="02020603050405020304" pitchFamily="18" charset="0"/>
              </a:rPr>
              <a:t>, we note that key critical elements are: (1) European Industry 4.0 Curriculum, (2) Platform Strategy of the European University System, (3) Systemic Science, Technology and Innovation Approach of the European University System, (4) Data Sovereignty Strategy of the European Union and Social Inclusion Policy of the European Union.  We note also that Research Infrastructure (RI) Strategy can be seen as key element of the European University System. </a:t>
            </a:r>
            <a:endParaRPr lang="fi-FI" sz="2400" dirty="0"/>
          </a:p>
        </p:txBody>
      </p:sp>
      <p:pic>
        <p:nvPicPr>
          <p:cNvPr id="4" name="Kuva 3">
            <a:extLst>
              <a:ext uri="{FF2B5EF4-FFF2-40B4-BE49-F238E27FC236}">
                <a16:creationId xmlns:a16="http://schemas.microsoft.com/office/drawing/2014/main" id="{F00E33D3-0C19-45A8-86E3-2672E70FFF63}"/>
              </a:ext>
            </a:extLst>
          </p:cNvPr>
          <p:cNvPicPr>
            <a:picLocks noChangeAspect="1"/>
          </p:cNvPicPr>
          <p:nvPr/>
        </p:nvPicPr>
        <p:blipFill>
          <a:blip r:embed="rId2"/>
          <a:stretch>
            <a:fillRect/>
          </a:stretch>
        </p:blipFill>
        <p:spPr>
          <a:xfrm>
            <a:off x="7936491" y="365125"/>
            <a:ext cx="4255509" cy="6264275"/>
          </a:xfrm>
          <a:prstGeom prst="rect">
            <a:avLst/>
          </a:prstGeom>
        </p:spPr>
      </p:pic>
    </p:spTree>
    <p:extLst>
      <p:ext uri="{BB962C8B-B14F-4D97-AF65-F5344CB8AC3E}">
        <p14:creationId xmlns:p14="http://schemas.microsoft.com/office/powerpoint/2010/main" val="74169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8A1DAA-31D7-4C55-AB90-D44A477DDE30}"/>
              </a:ext>
            </a:extLst>
          </p:cNvPr>
          <p:cNvSpPr>
            <a:spLocks noGrp="1"/>
          </p:cNvSpPr>
          <p:nvPr>
            <p:ph type="title"/>
          </p:nvPr>
        </p:nvSpPr>
        <p:spPr>
          <a:xfrm>
            <a:off x="838199" y="365125"/>
            <a:ext cx="11605591" cy="1325563"/>
          </a:xfrm>
        </p:spPr>
        <p:txBody>
          <a:bodyPr/>
          <a:lstStyle/>
          <a:p>
            <a:r>
              <a:rPr lang="fi-FI" dirty="0"/>
              <a:t>Industry 4.0 </a:t>
            </a:r>
            <a:r>
              <a:rPr lang="fi-FI" dirty="0" err="1"/>
              <a:t>framework</a:t>
            </a:r>
            <a:r>
              <a:rPr lang="fi-FI" dirty="0"/>
              <a:t> (European Commission 2020)</a:t>
            </a:r>
          </a:p>
        </p:txBody>
      </p:sp>
      <p:pic>
        <p:nvPicPr>
          <p:cNvPr id="5" name="Sisällön paikkamerkki 4">
            <a:extLst>
              <a:ext uri="{FF2B5EF4-FFF2-40B4-BE49-F238E27FC236}">
                <a16:creationId xmlns:a16="http://schemas.microsoft.com/office/drawing/2014/main" id="{DDDC2AE2-A275-44A4-B615-6FBF1DA6B976}"/>
              </a:ext>
            </a:extLst>
          </p:cNvPr>
          <p:cNvPicPr>
            <a:picLocks noGrp="1" noChangeAspect="1"/>
          </p:cNvPicPr>
          <p:nvPr>
            <p:ph idx="1"/>
          </p:nvPr>
        </p:nvPicPr>
        <p:blipFill>
          <a:blip r:embed="rId2"/>
          <a:stretch>
            <a:fillRect/>
          </a:stretch>
        </p:blipFill>
        <p:spPr>
          <a:xfrm>
            <a:off x="930966" y="1690688"/>
            <a:ext cx="6993835" cy="4988407"/>
          </a:xfrm>
        </p:spPr>
      </p:pic>
      <p:pic>
        <p:nvPicPr>
          <p:cNvPr id="6" name="Kuva 5">
            <a:extLst>
              <a:ext uri="{FF2B5EF4-FFF2-40B4-BE49-F238E27FC236}">
                <a16:creationId xmlns:a16="http://schemas.microsoft.com/office/drawing/2014/main" id="{A3396CA5-1909-4434-B9C5-AA1FA931E64B}"/>
              </a:ext>
            </a:extLst>
          </p:cNvPr>
          <p:cNvPicPr>
            <a:picLocks noChangeAspect="1"/>
          </p:cNvPicPr>
          <p:nvPr/>
        </p:nvPicPr>
        <p:blipFill>
          <a:blip r:embed="rId3"/>
          <a:stretch>
            <a:fillRect/>
          </a:stretch>
        </p:blipFill>
        <p:spPr>
          <a:xfrm>
            <a:off x="7924801" y="1190626"/>
            <a:ext cx="3751737" cy="5094425"/>
          </a:xfrm>
          <a:prstGeom prst="rect">
            <a:avLst/>
          </a:prstGeom>
          <a:ln>
            <a:solidFill>
              <a:schemeClr val="tx1"/>
            </a:solidFill>
          </a:ln>
        </p:spPr>
      </p:pic>
    </p:spTree>
    <p:extLst>
      <p:ext uri="{BB962C8B-B14F-4D97-AF65-F5344CB8AC3E}">
        <p14:creationId xmlns:p14="http://schemas.microsoft.com/office/powerpoint/2010/main" val="389236114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2274</Words>
  <Application>Microsoft Office PowerPoint</Application>
  <PresentationFormat>Laajakuva</PresentationFormat>
  <Paragraphs>197</Paragraphs>
  <Slides>29</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29</vt:i4>
      </vt:variant>
    </vt:vector>
  </HeadingPairs>
  <TitlesOfParts>
    <vt:vector size="37" baseType="lpstr">
      <vt:lpstr>Arial</vt:lpstr>
      <vt:lpstr>Arial Black</vt:lpstr>
      <vt:lpstr>Calibri</vt:lpstr>
      <vt:lpstr>Calibri Light</vt:lpstr>
      <vt:lpstr>Courier New</vt:lpstr>
      <vt:lpstr>Segoe UI</vt:lpstr>
      <vt:lpstr>Times New Roman</vt:lpstr>
      <vt:lpstr>Office-teema</vt:lpstr>
      <vt:lpstr>Accessible Global Education for Adult Learners and Practioners: European Perspectives</vt:lpstr>
      <vt:lpstr>PowerPoint-esitys</vt:lpstr>
      <vt:lpstr>Three key variables of learning: the MAS approach</vt:lpstr>
      <vt:lpstr>Key trends in adult education field</vt:lpstr>
      <vt:lpstr>European Gothenburg Summit in 2017 </vt:lpstr>
      <vt:lpstr>The European Open Science Cloud today</vt:lpstr>
      <vt:lpstr>The European Commission´s Work programme (2021)</vt:lpstr>
      <vt:lpstr>Re-assesment: Critical aspects</vt:lpstr>
      <vt:lpstr>Industry 4.0 framework (European Commission 2020)</vt:lpstr>
      <vt:lpstr>Eight pillars of Industry 4.0 curriculum work (European Commission 2020)</vt:lpstr>
      <vt:lpstr>Relevant target groups for the development of adult learners: Three levels of Industry 4.0 Curriculum (European Commission 2020) </vt:lpstr>
      <vt:lpstr>Relevant for adult learners: Teaching new skills and teaching skills in a new way (European Commission 2020)</vt:lpstr>
      <vt:lpstr>Industry 4.0 vision in a nutshell (European Commission 2020) as a part of S3</vt:lpstr>
      <vt:lpstr>The evolution of strategic management and “research based” thinking (Teece 2018)</vt:lpstr>
      <vt:lpstr>Deep uncertainty in the VUCA environment requires dynamic capabilities (modified, Teece 2016) </vt:lpstr>
      <vt:lpstr>Ordinary capabilities and dynamic capabilities (Kaivo-oja 2022)</vt:lpstr>
      <vt:lpstr>Accessible Global Education:Two important long-run aspects of dynamic capabilities</vt:lpstr>
      <vt:lpstr>Dynamic capablities and foresight research (modified from Teece 2018) </vt:lpstr>
      <vt:lpstr>Empirical demonstration and results</vt:lpstr>
      <vt:lpstr>Accessible Global Education for Adult Learners and Practioners: European Perspectives and a Finnish Case Example</vt:lpstr>
      <vt:lpstr>Industry 6.0 Virtual University: A Finnish Initiative meeting the platform economy challenge</vt:lpstr>
      <vt:lpstr>The Finnish Approach of the Industry 6.0 vision: Virtual Industry 6.0 University</vt:lpstr>
      <vt:lpstr>Funding Virtual Industry 6.0 University</vt:lpstr>
      <vt:lpstr>The European Open Science Cloud (EPSC) and European Initiatives – Strategic Structure</vt:lpstr>
      <vt:lpstr>Platform economy and its evolution (Tiwana 2014, p. 36).</vt:lpstr>
      <vt:lpstr>Modularisation challenge. Seeking optimal balance between coordination costs and modularity.  (Tiwana 2014, p. 105)</vt:lpstr>
      <vt:lpstr>Key messages of Industry 6.0 –vision in Finland</vt:lpstr>
      <vt:lpstr>Future Actions open in the European Union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Global Education for Adult Learners and Practioners</dc:title>
  <dc:creator>Jari Kaivo-oja</dc:creator>
  <cp:lastModifiedBy>Jari Kaivo-oja</cp:lastModifiedBy>
  <cp:revision>34</cp:revision>
  <dcterms:created xsi:type="dcterms:W3CDTF">2022-04-22T12:56:28Z</dcterms:created>
  <dcterms:modified xsi:type="dcterms:W3CDTF">2022-04-23T11:47:21Z</dcterms:modified>
</cp:coreProperties>
</file>