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645" r:id="rId7"/>
    <p:sldId id="422" r:id="rId8"/>
    <p:sldId id="648" r:id="rId9"/>
    <p:sldId id="649" r:id="rId10"/>
    <p:sldId id="426" r:id="rId11"/>
    <p:sldId id="432" r:id="rId12"/>
    <p:sldId id="259" r:id="rId13"/>
    <p:sldId id="653" r:id="rId14"/>
    <p:sldId id="654" r:id="rId15"/>
    <p:sldId id="651" r:id="rId16"/>
    <p:sldId id="652" r:id="rId17"/>
    <p:sldId id="655" r:id="rId18"/>
    <p:sldId id="617" r:id="rId19"/>
    <p:sldId id="264"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674DE-6235-B233-E9F3-8ACD2E23C847}" v="836" dt="2023-05-26T07:13:50.870"/>
    <p1510:client id="{F85AE490-4D55-03D5-E50E-C3ED3AA6960D}" v="3" dt="2023-05-26T05:08:29.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8" d="100"/>
          <a:sy n="108" d="100"/>
        </p:scale>
        <p:origin x="654" y="9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7FEF9-155D-47C3-80D9-9025977B853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218CCD6-F755-44CA-AA58-1947B1FBB600}">
      <dgm:prSet/>
      <dgm:spPr/>
      <dgm:t>
        <a:bodyPr/>
        <a:lstStyle/>
        <a:p>
          <a:pPr>
            <a:lnSpc>
              <a:spcPct val="100000"/>
            </a:lnSpc>
          </a:pPr>
          <a:r>
            <a:rPr lang="fi-FI"/>
            <a:t>Consumer voucher for repair services</a:t>
          </a:r>
          <a:endParaRPr lang="en-US"/>
        </a:p>
      </dgm:t>
    </dgm:pt>
    <dgm:pt modelId="{974945FE-31A6-4D84-9ABB-4C235E0237FB}" type="parTrans" cxnId="{FD042517-9251-444C-8BB4-7104B66B70DA}">
      <dgm:prSet/>
      <dgm:spPr/>
      <dgm:t>
        <a:bodyPr/>
        <a:lstStyle/>
        <a:p>
          <a:endParaRPr lang="en-US"/>
        </a:p>
      </dgm:t>
    </dgm:pt>
    <dgm:pt modelId="{3F09BE81-A47C-4AC3-BDF4-74438BDD0171}" type="sibTrans" cxnId="{FD042517-9251-444C-8BB4-7104B66B70DA}">
      <dgm:prSet/>
      <dgm:spPr/>
      <dgm:t>
        <a:bodyPr/>
        <a:lstStyle/>
        <a:p>
          <a:pPr>
            <a:lnSpc>
              <a:spcPct val="100000"/>
            </a:lnSpc>
          </a:pPr>
          <a:endParaRPr lang="en-US"/>
        </a:p>
      </dgm:t>
    </dgm:pt>
    <dgm:pt modelId="{3E68CAC8-96CD-4951-B9CD-D2E998E8AC77}">
      <dgm:prSet/>
      <dgm:spPr/>
      <dgm:t>
        <a:bodyPr/>
        <a:lstStyle/>
        <a:p>
          <a:pPr>
            <a:lnSpc>
              <a:spcPct val="100000"/>
            </a:lnSpc>
          </a:pPr>
          <a:r>
            <a:rPr lang="fi-FI"/>
            <a:t>Repair and rent service providers and second hand sellers will get a reduction in VAT</a:t>
          </a:r>
          <a:endParaRPr lang="en-US"/>
        </a:p>
      </dgm:t>
    </dgm:pt>
    <dgm:pt modelId="{8C2FD90D-9B37-479B-957F-9F864C0EDAE5}" type="parTrans" cxnId="{1C28D074-F33C-42E0-AED6-85BF3C19E8D7}">
      <dgm:prSet/>
      <dgm:spPr/>
      <dgm:t>
        <a:bodyPr/>
        <a:lstStyle/>
        <a:p>
          <a:endParaRPr lang="en-US"/>
        </a:p>
      </dgm:t>
    </dgm:pt>
    <dgm:pt modelId="{FB027E8B-0929-4BAC-9D30-50FE3F4393E5}" type="sibTrans" cxnId="{1C28D074-F33C-42E0-AED6-85BF3C19E8D7}">
      <dgm:prSet/>
      <dgm:spPr/>
      <dgm:t>
        <a:bodyPr/>
        <a:lstStyle/>
        <a:p>
          <a:pPr>
            <a:lnSpc>
              <a:spcPct val="100000"/>
            </a:lnSpc>
          </a:pPr>
          <a:endParaRPr lang="en-US"/>
        </a:p>
      </dgm:t>
    </dgm:pt>
    <dgm:pt modelId="{DC07B041-3122-448E-AD54-119726CAB537}">
      <dgm:prSet/>
      <dgm:spPr/>
      <dgm:t>
        <a:bodyPr/>
        <a:lstStyle/>
        <a:p>
          <a:pPr>
            <a:lnSpc>
              <a:spcPct val="100000"/>
            </a:lnSpc>
          </a:pPr>
          <a:r>
            <a:rPr lang="fi-FI"/>
            <a:t>Removal of VAT from donated goods</a:t>
          </a:r>
          <a:endParaRPr lang="en-US"/>
        </a:p>
      </dgm:t>
    </dgm:pt>
    <dgm:pt modelId="{8EB06514-BCAB-48CE-9B0B-17AF1D102D39}" type="parTrans" cxnId="{962FAF0A-9900-4D0F-892A-9CD16CD644D5}">
      <dgm:prSet/>
      <dgm:spPr/>
      <dgm:t>
        <a:bodyPr/>
        <a:lstStyle/>
        <a:p>
          <a:endParaRPr lang="en-US"/>
        </a:p>
      </dgm:t>
    </dgm:pt>
    <dgm:pt modelId="{1F314EEE-BD63-4C8F-9EA8-92CEBCC27B55}" type="sibTrans" cxnId="{962FAF0A-9900-4D0F-892A-9CD16CD644D5}">
      <dgm:prSet/>
      <dgm:spPr/>
      <dgm:t>
        <a:bodyPr/>
        <a:lstStyle/>
        <a:p>
          <a:pPr>
            <a:lnSpc>
              <a:spcPct val="100000"/>
            </a:lnSpc>
          </a:pPr>
          <a:endParaRPr lang="en-US"/>
        </a:p>
      </dgm:t>
    </dgm:pt>
    <dgm:pt modelId="{90A85BF6-A499-4460-8AD8-D9B30537B3FF}">
      <dgm:prSet/>
      <dgm:spPr/>
      <dgm:t>
        <a:bodyPr/>
        <a:lstStyle/>
        <a:p>
          <a:pPr>
            <a:lnSpc>
              <a:spcPct val="100000"/>
            </a:lnSpc>
          </a:pPr>
          <a:r>
            <a:rPr lang="fi-FI"/>
            <a:t>Extension of home service tax reduction to include reparation services</a:t>
          </a:r>
          <a:endParaRPr lang="en-US"/>
        </a:p>
      </dgm:t>
    </dgm:pt>
    <dgm:pt modelId="{6E56EF6F-D6BE-4E2A-986E-6F353C47A43A}" type="parTrans" cxnId="{5F7A5688-383A-4ECF-A034-105DF9420EC7}">
      <dgm:prSet/>
      <dgm:spPr/>
      <dgm:t>
        <a:bodyPr/>
        <a:lstStyle/>
        <a:p>
          <a:endParaRPr lang="en-US"/>
        </a:p>
      </dgm:t>
    </dgm:pt>
    <dgm:pt modelId="{BE882711-2809-4D85-8E45-99AF0BD588E4}" type="sibTrans" cxnId="{5F7A5688-383A-4ECF-A034-105DF9420EC7}">
      <dgm:prSet/>
      <dgm:spPr/>
      <dgm:t>
        <a:bodyPr/>
        <a:lstStyle/>
        <a:p>
          <a:pPr>
            <a:lnSpc>
              <a:spcPct val="100000"/>
            </a:lnSpc>
          </a:pPr>
          <a:endParaRPr lang="en-US"/>
        </a:p>
      </dgm:t>
    </dgm:pt>
    <dgm:pt modelId="{2A73F91E-82D4-41B2-85A6-970AE07E0CF7}">
      <dgm:prSet/>
      <dgm:spPr/>
      <dgm:t>
        <a:bodyPr/>
        <a:lstStyle/>
        <a:p>
          <a:pPr>
            <a:lnSpc>
              <a:spcPct val="100000"/>
            </a:lnSpc>
          </a:pPr>
          <a:r>
            <a:rPr lang="fi-FI"/>
            <a:t>Removal of waste taxes from circular economy actors</a:t>
          </a:r>
          <a:endParaRPr lang="en-US"/>
        </a:p>
      </dgm:t>
    </dgm:pt>
    <dgm:pt modelId="{06475782-ADE3-4538-82EF-555990E1B150}" type="parTrans" cxnId="{6D875D1E-3AD8-4CB3-84CE-7AC8389783A6}">
      <dgm:prSet/>
      <dgm:spPr/>
      <dgm:t>
        <a:bodyPr/>
        <a:lstStyle/>
        <a:p>
          <a:endParaRPr lang="en-US"/>
        </a:p>
      </dgm:t>
    </dgm:pt>
    <dgm:pt modelId="{DD0A7AC8-0817-4207-9869-D543E823C99C}" type="sibTrans" cxnId="{6D875D1E-3AD8-4CB3-84CE-7AC8389783A6}">
      <dgm:prSet/>
      <dgm:spPr/>
      <dgm:t>
        <a:bodyPr/>
        <a:lstStyle/>
        <a:p>
          <a:endParaRPr lang="en-US"/>
        </a:p>
      </dgm:t>
    </dgm:pt>
    <dgm:pt modelId="{C068CDF3-E58F-42FC-887B-4B2D2309F1FC}" type="pres">
      <dgm:prSet presAssocID="{A197FEF9-155D-47C3-80D9-9025977B8536}" presName="root" presStyleCnt="0">
        <dgm:presLayoutVars>
          <dgm:dir/>
          <dgm:resizeHandles val="exact"/>
        </dgm:presLayoutVars>
      </dgm:prSet>
      <dgm:spPr/>
    </dgm:pt>
    <dgm:pt modelId="{635A81B4-B286-49B8-BAC6-3A6368C72B4C}" type="pres">
      <dgm:prSet presAssocID="{A197FEF9-155D-47C3-80D9-9025977B8536}" presName="container" presStyleCnt="0">
        <dgm:presLayoutVars>
          <dgm:dir/>
          <dgm:resizeHandles val="exact"/>
        </dgm:presLayoutVars>
      </dgm:prSet>
      <dgm:spPr/>
    </dgm:pt>
    <dgm:pt modelId="{51831AD2-0D7C-4530-83F7-9D9AD46656CD}" type="pres">
      <dgm:prSet presAssocID="{C218CCD6-F755-44CA-AA58-1947B1FBB600}" presName="compNode" presStyleCnt="0"/>
      <dgm:spPr/>
    </dgm:pt>
    <dgm:pt modelId="{CE3D4CBF-B794-4BD6-BE9C-DB12522DEDDA}" type="pres">
      <dgm:prSet presAssocID="{C218CCD6-F755-44CA-AA58-1947B1FBB600}" presName="iconBgRect" presStyleLbl="bgShp" presStyleIdx="0" presStyleCnt="5"/>
      <dgm:spPr/>
    </dgm:pt>
    <dgm:pt modelId="{AE533628-6531-47CA-895C-AF93728E13F3}" type="pres">
      <dgm:prSet presAssocID="{C218CCD6-F755-44CA-AA58-1947B1FBB60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yökalut"/>
        </a:ext>
      </dgm:extLst>
    </dgm:pt>
    <dgm:pt modelId="{1768FD82-35AC-41EA-9A8A-729EBF81BCED}" type="pres">
      <dgm:prSet presAssocID="{C218CCD6-F755-44CA-AA58-1947B1FBB600}" presName="spaceRect" presStyleCnt="0"/>
      <dgm:spPr/>
    </dgm:pt>
    <dgm:pt modelId="{44ED5E62-9EF0-4C87-B11E-E2229CF218D2}" type="pres">
      <dgm:prSet presAssocID="{C218CCD6-F755-44CA-AA58-1947B1FBB600}" presName="textRect" presStyleLbl="revTx" presStyleIdx="0" presStyleCnt="5">
        <dgm:presLayoutVars>
          <dgm:chMax val="1"/>
          <dgm:chPref val="1"/>
        </dgm:presLayoutVars>
      </dgm:prSet>
      <dgm:spPr/>
    </dgm:pt>
    <dgm:pt modelId="{C5600C82-9A2E-4E65-8B86-0B6075081974}" type="pres">
      <dgm:prSet presAssocID="{3F09BE81-A47C-4AC3-BDF4-74438BDD0171}" presName="sibTrans" presStyleLbl="sibTrans2D1" presStyleIdx="0" presStyleCnt="0"/>
      <dgm:spPr/>
    </dgm:pt>
    <dgm:pt modelId="{CDFFCEC1-EDAE-4071-8BD6-A39AEB6D4EB2}" type="pres">
      <dgm:prSet presAssocID="{3E68CAC8-96CD-4951-B9CD-D2E998E8AC77}" presName="compNode" presStyleCnt="0"/>
      <dgm:spPr/>
    </dgm:pt>
    <dgm:pt modelId="{D2AB11D0-AAB3-4B7B-8854-C35CD4B06AE5}" type="pres">
      <dgm:prSet presAssocID="{3E68CAC8-96CD-4951-B9CD-D2E998E8AC77}" presName="iconBgRect" presStyleLbl="bgShp" presStyleIdx="1" presStyleCnt="5"/>
      <dgm:spPr/>
    </dgm:pt>
    <dgm:pt modelId="{55106744-2A03-4BF2-9B2A-B164F1CF43DD}" type="pres">
      <dgm:prSet presAssocID="{3E68CAC8-96CD-4951-B9CD-D2E998E8AC7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ättely"/>
        </a:ext>
      </dgm:extLst>
    </dgm:pt>
    <dgm:pt modelId="{B6EDAA55-82C3-44D0-9DF7-C501DA51CC87}" type="pres">
      <dgm:prSet presAssocID="{3E68CAC8-96CD-4951-B9CD-D2E998E8AC77}" presName="spaceRect" presStyleCnt="0"/>
      <dgm:spPr/>
    </dgm:pt>
    <dgm:pt modelId="{7C2658CB-BFC5-488A-B98D-7042362E64CC}" type="pres">
      <dgm:prSet presAssocID="{3E68CAC8-96CD-4951-B9CD-D2E998E8AC77}" presName="textRect" presStyleLbl="revTx" presStyleIdx="1" presStyleCnt="5">
        <dgm:presLayoutVars>
          <dgm:chMax val="1"/>
          <dgm:chPref val="1"/>
        </dgm:presLayoutVars>
      </dgm:prSet>
      <dgm:spPr/>
    </dgm:pt>
    <dgm:pt modelId="{531F7510-4AAB-4C0C-9435-286190A9B08A}" type="pres">
      <dgm:prSet presAssocID="{FB027E8B-0929-4BAC-9D30-50FE3F4393E5}" presName="sibTrans" presStyleLbl="sibTrans2D1" presStyleIdx="0" presStyleCnt="0"/>
      <dgm:spPr/>
    </dgm:pt>
    <dgm:pt modelId="{B292BA6D-895F-47FC-BE88-C014DC3B909D}" type="pres">
      <dgm:prSet presAssocID="{DC07B041-3122-448E-AD54-119726CAB537}" presName="compNode" presStyleCnt="0"/>
      <dgm:spPr/>
    </dgm:pt>
    <dgm:pt modelId="{F56F0BC0-03CC-4ED0-A733-A77C2073E9AC}" type="pres">
      <dgm:prSet presAssocID="{DC07B041-3122-448E-AD54-119726CAB537}" presName="iconBgRect" presStyleLbl="bgShp" presStyleIdx="2" presStyleCnt="5"/>
      <dgm:spPr/>
    </dgm:pt>
    <dgm:pt modelId="{62A35F58-95F9-4A79-ACAE-6D2A3DC00857}" type="pres">
      <dgm:prSet presAssocID="{DC07B041-3122-448E-AD54-119726CAB53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x trolley"/>
        </a:ext>
      </dgm:extLst>
    </dgm:pt>
    <dgm:pt modelId="{E2DAA2BC-589A-4FA5-B00F-42179D029FC0}" type="pres">
      <dgm:prSet presAssocID="{DC07B041-3122-448E-AD54-119726CAB537}" presName="spaceRect" presStyleCnt="0"/>
      <dgm:spPr/>
    </dgm:pt>
    <dgm:pt modelId="{926D2E0D-ABDA-4D4B-81C6-21092A6BA685}" type="pres">
      <dgm:prSet presAssocID="{DC07B041-3122-448E-AD54-119726CAB537}" presName="textRect" presStyleLbl="revTx" presStyleIdx="2" presStyleCnt="5">
        <dgm:presLayoutVars>
          <dgm:chMax val="1"/>
          <dgm:chPref val="1"/>
        </dgm:presLayoutVars>
      </dgm:prSet>
      <dgm:spPr/>
    </dgm:pt>
    <dgm:pt modelId="{C15D6883-7529-4167-A17C-D99E0DB96819}" type="pres">
      <dgm:prSet presAssocID="{1F314EEE-BD63-4C8F-9EA8-92CEBCC27B55}" presName="sibTrans" presStyleLbl="sibTrans2D1" presStyleIdx="0" presStyleCnt="0"/>
      <dgm:spPr/>
    </dgm:pt>
    <dgm:pt modelId="{14B0EAC4-C2B0-46D6-BFEE-257C3522AF88}" type="pres">
      <dgm:prSet presAssocID="{90A85BF6-A499-4460-8AD8-D9B30537B3FF}" presName="compNode" presStyleCnt="0"/>
      <dgm:spPr/>
    </dgm:pt>
    <dgm:pt modelId="{404A8B34-77C4-402F-A455-05D2545795B6}" type="pres">
      <dgm:prSet presAssocID="{90A85BF6-A499-4460-8AD8-D9B30537B3FF}" presName="iconBgRect" presStyleLbl="bgShp" presStyleIdx="3" presStyleCnt="5"/>
      <dgm:spPr/>
    </dgm:pt>
    <dgm:pt modelId="{AC451A82-A735-4EE1-BB8C-636296412AB5}" type="pres">
      <dgm:prSet presAssocID="{90A85BF6-A499-4460-8AD8-D9B30537B3F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lo"/>
        </a:ext>
      </dgm:extLst>
    </dgm:pt>
    <dgm:pt modelId="{C20BC996-13D9-4770-85C9-9196D2BBE388}" type="pres">
      <dgm:prSet presAssocID="{90A85BF6-A499-4460-8AD8-D9B30537B3FF}" presName="spaceRect" presStyleCnt="0"/>
      <dgm:spPr/>
    </dgm:pt>
    <dgm:pt modelId="{9A2BF8BA-9A7C-40DF-8748-82B1C932D3C5}" type="pres">
      <dgm:prSet presAssocID="{90A85BF6-A499-4460-8AD8-D9B30537B3FF}" presName="textRect" presStyleLbl="revTx" presStyleIdx="3" presStyleCnt="5">
        <dgm:presLayoutVars>
          <dgm:chMax val="1"/>
          <dgm:chPref val="1"/>
        </dgm:presLayoutVars>
      </dgm:prSet>
      <dgm:spPr/>
    </dgm:pt>
    <dgm:pt modelId="{E1F2700B-E383-4200-BA70-13A00D9A1737}" type="pres">
      <dgm:prSet presAssocID="{BE882711-2809-4D85-8E45-99AF0BD588E4}" presName="sibTrans" presStyleLbl="sibTrans2D1" presStyleIdx="0" presStyleCnt="0"/>
      <dgm:spPr/>
    </dgm:pt>
    <dgm:pt modelId="{AE69DD2D-7E0D-452E-80D8-61DB36725538}" type="pres">
      <dgm:prSet presAssocID="{2A73F91E-82D4-41B2-85A6-970AE07E0CF7}" presName="compNode" presStyleCnt="0"/>
      <dgm:spPr/>
    </dgm:pt>
    <dgm:pt modelId="{73435168-08F9-4918-8E02-2EDF30934FD3}" type="pres">
      <dgm:prSet presAssocID="{2A73F91E-82D4-41B2-85A6-970AE07E0CF7}" presName="iconBgRect" presStyleLbl="bgShp" presStyleIdx="4" presStyleCnt="5"/>
      <dgm:spPr/>
    </dgm:pt>
    <dgm:pt modelId="{541B830F-051B-45B4-AAB1-F456C94A91A9}" type="pres">
      <dgm:prSet presAssocID="{2A73F91E-82D4-41B2-85A6-970AE07E0CF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Kolikot"/>
        </a:ext>
      </dgm:extLst>
    </dgm:pt>
    <dgm:pt modelId="{E4391316-CD00-47DB-9896-529B14DC72C5}" type="pres">
      <dgm:prSet presAssocID="{2A73F91E-82D4-41B2-85A6-970AE07E0CF7}" presName="spaceRect" presStyleCnt="0"/>
      <dgm:spPr/>
    </dgm:pt>
    <dgm:pt modelId="{747999C7-1049-4294-84A4-1110EFC54184}" type="pres">
      <dgm:prSet presAssocID="{2A73F91E-82D4-41B2-85A6-970AE07E0CF7}" presName="textRect" presStyleLbl="revTx" presStyleIdx="4" presStyleCnt="5">
        <dgm:presLayoutVars>
          <dgm:chMax val="1"/>
          <dgm:chPref val="1"/>
        </dgm:presLayoutVars>
      </dgm:prSet>
      <dgm:spPr/>
    </dgm:pt>
  </dgm:ptLst>
  <dgm:cxnLst>
    <dgm:cxn modelId="{02D8C603-4B7A-4407-AD50-942CA81F4236}" type="presOf" srcId="{1F314EEE-BD63-4C8F-9EA8-92CEBCC27B55}" destId="{C15D6883-7529-4167-A17C-D99E0DB96819}" srcOrd="0" destOrd="0" presId="urn:microsoft.com/office/officeart/2018/2/layout/IconCircleList"/>
    <dgm:cxn modelId="{962FAF0A-9900-4D0F-892A-9CD16CD644D5}" srcId="{A197FEF9-155D-47C3-80D9-9025977B8536}" destId="{DC07B041-3122-448E-AD54-119726CAB537}" srcOrd="2" destOrd="0" parTransId="{8EB06514-BCAB-48CE-9B0B-17AF1D102D39}" sibTransId="{1F314EEE-BD63-4C8F-9EA8-92CEBCC27B55}"/>
    <dgm:cxn modelId="{FD042517-9251-444C-8BB4-7104B66B70DA}" srcId="{A197FEF9-155D-47C3-80D9-9025977B8536}" destId="{C218CCD6-F755-44CA-AA58-1947B1FBB600}" srcOrd="0" destOrd="0" parTransId="{974945FE-31A6-4D84-9ABB-4C235E0237FB}" sibTransId="{3F09BE81-A47C-4AC3-BDF4-74438BDD0171}"/>
    <dgm:cxn modelId="{6D875D1E-3AD8-4CB3-84CE-7AC8389783A6}" srcId="{A197FEF9-155D-47C3-80D9-9025977B8536}" destId="{2A73F91E-82D4-41B2-85A6-970AE07E0CF7}" srcOrd="4" destOrd="0" parTransId="{06475782-ADE3-4538-82EF-555990E1B150}" sibTransId="{DD0A7AC8-0817-4207-9869-D543E823C99C}"/>
    <dgm:cxn modelId="{731DF563-6E92-404E-B84D-C0E06DC15E16}" type="presOf" srcId="{3E68CAC8-96CD-4951-B9CD-D2E998E8AC77}" destId="{7C2658CB-BFC5-488A-B98D-7042362E64CC}" srcOrd="0" destOrd="0" presId="urn:microsoft.com/office/officeart/2018/2/layout/IconCircleList"/>
    <dgm:cxn modelId="{55A04548-EBC3-4A1C-B59F-25CCD1AD5560}" type="presOf" srcId="{BE882711-2809-4D85-8E45-99AF0BD588E4}" destId="{E1F2700B-E383-4200-BA70-13A00D9A1737}" srcOrd="0" destOrd="0" presId="urn:microsoft.com/office/officeart/2018/2/layout/IconCircleList"/>
    <dgm:cxn modelId="{1C28D074-F33C-42E0-AED6-85BF3C19E8D7}" srcId="{A197FEF9-155D-47C3-80D9-9025977B8536}" destId="{3E68CAC8-96CD-4951-B9CD-D2E998E8AC77}" srcOrd="1" destOrd="0" parTransId="{8C2FD90D-9B37-479B-957F-9F864C0EDAE5}" sibTransId="{FB027E8B-0929-4BAC-9D30-50FE3F4393E5}"/>
    <dgm:cxn modelId="{24B9D156-D617-47AD-B13B-677DFE80A29D}" type="presOf" srcId="{DC07B041-3122-448E-AD54-119726CAB537}" destId="{926D2E0D-ABDA-4D4B-81C6-21092A6BA685}" srcOrd="0" destOrd="0" presId="urn:microsoft.com/office/officeart/2018/2/layout/IconCircleList"/>
    <dgm:cxn modelId="{29395159-E139-4426-900A-43F5E4A87A65}" type="presOf" srcId="{90A85BF6-A499-4460-8AD8-D9B30537B3FF}" destId="{9A2BF8BA-9A7C-40DF-8748-82B1C932D3C5}" srcOrd="0" destOrd="0" presId="urn:microsoft.com/office/officeart/2018/2/layout/IconCircleList"/>
    <dgm:cxn modelId="{5375577A-8FD8-4084-ACEA-7B827844079C}" type="presOf" srcId="{FB027E8B-0929-4BAC-9D30-50FE3F4393E5}" destId="{531F7510-4AAB-4C0C-9435-286190A9B08A}" srcOrd="0" destOrd="0" presId="urn:microsoft.com/office/officeart/2018/2/layout/IconCircleList"/>
    <dgm:cxn modelId="{5F7A5688-383A-4ECF-A034-105DF9420EC7}" srcId="{A197FEF9-155D-47C3-80D9-9025977B8536}" destId="{90A85BF6-A499-4460-8AD8-D9B30537B3FF}" srcOrd="3" destOrd="0" parTransId="{6E56EF6F-D6BE-4E2A-986E-6F353C47A43A}" sibTransId="{BE882711-2809-4D85-8E45-99AF0BD588E4}"/>
    <dgm:cxn modelId="{94E3888A-4369-4301-9571-D534175FA2CD}" type="presOf" srcId="{C218CCD6-F755-44CA-AA58-1947B1FBB600}" destId="{44ED5E62-9EF0-4C87-B11E-E2229CF218D2}" srcOrd="0" destOrd="0" presId="urn:microsoft.com/office/officeart/2018/2/layout/IconCircleList"/>
    <dgm:cxn modelId="{9012D6D0-2216-4868-9789-ADA0A57BCFEE}" type="presOf" srcId="{2A73F91E-82D4-41B2-85A6-970AE07E0CF7}" destId="{747999C7-1049-4294-84A4-1110EFC54184}" srcOrd="0" destOrd="0" presId="urn:microsoft.com/office/officeart/2018/2/layout/IconCircleList"/>
    <dgm:cxn modelId="{FD3D9FDC-E5BF-4A8F-9F68-9D1D3276134A}" type="presOf" srcId="{3F09BE81-A47C-4AC3-BDF4-74438BDD0171}" destId="{C5600C82-9A2E-4E65-8B86-0B6075081974}" srcOrd="0" destOrd="0" presId="urn:microsoft.com/office/officeart/2018/2/layout/IconCircleList"/>
    <dgm:cxn modelId="{D4C927DE-63E4-4AEA-A50F-A511F8BC9840}" type="presOf" srcId="{A197FEF9-155D-47C3-80D9-9025977B8536}" destId="{C068CDF3-E58F-42FC-887B-4B2D2309F1FC}" srcOrd="0" destOrd="0" presId="urn:microsoft.com/office/officeart/2018/2/layout/IconCircleList"/>
    <dgm:cxn modelId="{8C0D76DC-2E39-474D-A66F-17562AD5C685}" type="presParOf" srcId="{C068CDF3-E58F-42FC-887B-4B2D2309F1FC}" destId="{635A81B4-B286-49B8-BAC6-3A6368C72B4C}" srcOrd="0" destOrd="0" presId="urn:microsoft.com/office/officeart/2018/2/layout/IconCircleList"/>
    <dgm:cxn modelId="{17528439-C88E-459D-ABE6-AEFB7FC405D8}" type="presParOf" srcId="{635A81B4-B286-49B8-BAC6-3A6368C72B4C}" destId="{51831AD2-0D7C-4530-83F7-9D9AD46656CD}" srcOrd="0" destOrd="0" presId="urn:microsoft.com/office/officeart/2018/2/layout/IconCircleList"/>
    <dgm:cxn modelId="{6AC28F59-474C-47CC-A2B2-287B37D6D5FA}" type="presParOf" srcId="{51831AD2-0D7C-4530-83F7-9D9AD46656CD}" destId="{CE3D4CBF-B794-4BD6-BE9C-DB12522DEDDA}" srcOrd="0" destOrd="0" presId="urn:microsoft.com/office/officeart/2018/2/layout/IconCircleList"/>
    <dgm:cxn modelId="{213E4C6A-04E7-4D35-8BC6-4F719B5F2DA0}" type="presParOf" srcId="{51831AD2-0D7C-4530-83F7-9D9AD46656CD}" destId="{AE533628-6531-47CA-895C-AF93728E13F3}" srcOrd="1" destOrd="0" presId="urn:microsoft.com/office/officeart/2018/2/layout/IconCircleList"/>
    <dgm:cxn modelId="{31ABD1FB-654E-4DFB-9691-C64E059C2BF3}" type="presParOf" srcId="{51831AD2-0D7C-4530-83F7-9D9AD46656CD}" destId="{1768FD82-35AC-41EA-9A8A-729EBF81BCED}" srcOrd="2" destOrd="0" presId="urn:microsoft.com/office/officeart/2018/2/layout/IconCircleList"/>
    <dgm:cxn modelId="{E28C8845-8224-4B07-998A-BA557298AF98}" type="presParOf" srcId="{51831AD2-0D7C-4530-83F7-9D9AD46656CD}" destId="{44ED5E62-9EF0-4C87-B11E-E2229CF218D2}" srcOrd="3" destOrd="0" presId="urn:microsoft.com/office/officeart/2018/2/layout/IconCircleList"/>
    <dgm:cxn modelId="{E679DDDE-9C5D-4C7A-A5B2-EF7069828B30}" type="presParOf" srcId="{635A81B4-B286-49B8-BAC6-3A6368C72B4C}" destId="{C5600C82-9A2E-4E65-8B86-0B6075081974}" srcOrd="1" destOrd="0" presId="urn:microsoft.com/office/officeart/2018/2/layout/IconCircleList"/>
    <dgm:cxn modelId="{BF46D716-E1F9-41F5-A9E8-52B7105B9B51}" type="presParOf" srcId="{635A81B4-B286-49B8-BAC6-3A6368C72B4C}" destId="{CDFFCEC1-EDAE-4071-8BD6-A39AEB6D4EB2}" srcOrd="2" destOrd="0" presId="urn:microsoft.com/office/officeart/2018/2/layout/IconCircleList"/>
    <dgm:cxn modelId="{02487D26-839F-40AE-8608-396692D431EF}" type="presParOf" srcId="{CDFFCEC1-EDAE-4071-8BD6-A39AEB6D4EB2}" destId="{D2AB11D0-AAB3-4B7B-8854-C35CD4B06AE5}" srcOrd="0" destOrd="0" presId="urn:microsoft.com/office/officeart/2018/2/layout/IconCircleList"/>
    <dgm:cxn modelId="{462AF2AB-E970-4733-901F-0957133C2950}" type="presParOf" srcId="{CDFFCEC1-EDAE-4071-8BD6-A39AEB6D4EB2}" destId="{55106744-2A03-4BF2-9B2A-B164F1CF43DD}" srcOrd="1" destOrd="0" presId="urn:microsoft.com/office/officeart/2018/2/layout/IconCircleList"/>
    <dgm:cxn modelId="{5FFA0885-080B-44C2-95B9-1E6A104CD961}" type="presParOf" srcId="{CDFFCEC1-EDAE-4071-8BD6-A39AEB6D4EB2}" destId="{B6EDAA55-82C3-44D0-9DF7-C501DA51CC87}" srcOrd="2" destOrd="0" presId="urn:microsoft.com/office/officeart/2018/2/layout/IconCircleList"/>
    <dgm:cxn modelId="{5F946578-F710-472C-8EB6-5450E23DB88F}" type="presParOf" srcId="{CDFFCEC1-EDAE-4071-8BD6-A39AEB6D4EB2}" destId="{7C2658CB-BFC5-488A-B98D-7042362E64CC}" srcOrd="3" destOrd="0" presId="urn:microsoft.com/office/officeart/2018/2/layout/IconCircleList"/>
    <dgm:cxn modelId="{9B9034B4-0A8B-4FE4-9FF2-7FA830405BF6}" type="presParOf" srcId="{635A81B4-B286-49B8-BAC6-3A6368C72B4C}" destId="{531F7510-4AAB-4C0C-9435-286190A9B08A}" srcOrd="3" destOrd="0" presId="urn:microsoft.com/office/officeart/2018/2/layout/IconCircleList"/>
    <dgm:cxn modelId="{CCE08B53-9B60-4535-B72D-694674082463}" type="presParOf" srcId="{635A81B4-B286-49B8-BAC6-3A6368C72B4C}" destId="{B292BA6D-895F-47FC-BE88-C014DC3B909D}" srcOrd="4" destOrd="0" presId="urn:microsoft.com/office/officeart/2018/2/layout/IconCircleList"/>
    <dgm:cxn modelId="{510874ED-13E2-4C5F-84A0-F1A3636FE39F}" type="presParOf" srcId="{B292BA6D-895F-47FC-BE88-C014DC3B909D}" destId="{F56F0BC0-03CC-4ED0-A733-A77C2073E9AC}" srcOrd="0" destOrd="0" presId="urn:microsoft.com/office/officeart/2018/2/layout/IconCircleList"/>
    <dgm:cxn modelId="{B3DCF145-79F3-4A7F-AB0F-B5262A22466F}" type="presParOf" srcId="{B292BA6D-895F-47FC-BE88-C014DC3B909D}" destId="{62A35F58-95F9-4A79-ACAE-6D2A3DC00857}" srcOrd="1" destOrd="0" presId="urn:microsoft.com/office/officeart/2018/2/layout/IconCircleList"/>
    <dgm:cxn modelId="{46F20EB7-7AEA-499E-BC63-061F2E11DEF1}" type="presParOf" srcId="{B292BA6D-895F-47FC-BE88-C014DC3B909D}" destId="{E2DAA2BC-589A-4FA5-B00F-42179D029FC0}" srcOrd="2" destOrd="0" presId="urn:microsoft.com/office/officeart/2018/2/layout/IconCircleList"/>
    <dgm:cxn modelId="{6D246D6A-396C-43F1-8C13-24F912E27C6E}" type="presParOf" srcId="{B292BA6D-895F-47FC-BE88-C014DC3B909D}" destId="{926D2E0D-ABDA-4D4B-81C6-21092A6BA685}" srcOrd="3" destOrd="0" presId="urn:microsoft.com/office/officeart/2018/2/layout/IconCircleList"/>
    <dgm:cxn modelId="{713CC39D-EC4C-4339-98D6-5998B9C17DCF}" type="presParOf" srcId="{635A81B4-B286-49B8-BAC6-3A6368C72B4C}" destId="{C15D6883-7529-4167-A17C-D99E0DB96819}" srcOrd="5" destOrd="0" presId="urn:microsoft.com/office/officeart/2018/2/layout/IconCircleList"/>
    <dgm:cxn modelId="{1FB2BA99-0D89-487E-9E94-FAE830ED4133}" type="presParOf" srcId="{635A81B4-B286-49B8-BAC6-3A6368C72B4C}" destId="{14B0EAC4-C2B0-46D6-BFEE-257C3522AF88}" srcOrd="6" destOrd="0" presId="urn:microsoft.com/office/officeart/2018/2/layout/IconCircleList"/>
    <dgm:cxn modelId="{72A80B10-5A4C-4569-80D7-324E702328EF}" type="presParOf" srcId="{14B0EAC4-C2B0-46D6-BFEE-257C3522AF88}" destId="{404A8B34-77C4-402F-A455-05D2545795B6}" srcOrd="0" destOrd="0" presId="urn:microsoft.com/office/officeart/2018/2/layout/IconCircleList"/>
    <dgm:cxn modelId="{FAB65214-DE7E-4ACF-AE23-B1F758D9C27B}" type="presParOf" srcId="{14B0EAC4-C2B0-46D6-BFEE-257C3522AF88}" destId="{AC451A82-A735-4EE1-BB8C-636296412AB5}" srcOrd="1" destOrd="0" presId="urn:microsoft.com/office/officeart/2018/2/layout/IconCircleList"/>
    <dgm:cxn modelId="{D030AAC5-147D-49F4-A3D8-3F6B0BA38B6F}" type="presParOf" srcId="{14B0EAC4-C2B0-46D6-BFEE-257C3522AF88}" destId="{C20BC996-13D9-4770-85C9-9196D2BBE388}" srcOrd="2" destOrd="0" presId="urn:microsoft.com/office/officeart/2018/2/layout/IconCircleList"/>
    <dgm:cxn modelId="{191B2D07-5C46-46DD-9FFD-04CE16959752}" type="presParOf" srcId="{14B0EAC4-C2B0-46D6-BFEE-257C3522AF88}" destId="{9A2BF8BA-9A7C-40DF-8748-82B1C932D3C5}" srcOrd="3" destOrd="0" presId="urn:microsoft.com/office/officeart/2018/2/layout/IconCircleList"/>
    <dgm:cxn modelId="{5E917F44-62D4-403E-B418-CE12B2F0510C}" type="presParOf" srcId="{635A81B4-B286-49B8-BAC6-3A6368C72B4C}" destId="{E1F2700B-E383-4200-BA70-13A00D9A1737}" srcOrd="7" destOrd="0" presId="urn:microsoft.com/office/officeart/2018/2/layout/IconCircleList"/>
    <dgm:cxn modelId="{94481E5A-D458-43AF-81F6-0C1EDE996928}" type="presParOf" srcId="{635A81B4-B286-49B8-BAC6-3A6368C72B4C}" destId="{AE69DD2D-7E0D-452E-80D8-61DB36725538}" srcOrd="8" destOrd="0" presId="urn:microsoft.com/office/officeart/2018/2/layout/IconCircleList"/>
    <dgm:cxn modelId="{F909DB4F-8EBB-4EF6-BFE5-3D02A4B00935}" type="presParOf" srcId="{AE69DD2D-7E0D-452E-80D8-61DB36725538}" destId="{73435168-08F9-4918-8E02-2EDF30934FD3}" srcOrd="0" destOrd="0" presId="urn:microsoft.com/office/officeart/2018/2/layout/IconCircleList"/>
    <dgm:cxn modelId="{5F9783DE-D2E0-47DA-8B46-0B2EC9EB2D94}" type="presParOf" srcId="{AE69DD2D-7E0D-452E-80D8-61DB36725538}" destId="{541B830F-051B-45B4-AAB1-F456C94A91A9}" srcOrd="1" destOrd="0" presId="urn:microsoft.com/office/officeart/2018/2/layout/IconCircleList"/>
    <dgm:cxn modelId="{14F65B99-1E94-421D-90AE-A900044D552E}" type="presParOf" srcId="{AE69DD2D-7E0D-452E-80D8-61DB36725538}" destId="{E4391316-CD00-47DB-9896-529B14DC72C5}" srcOrd="2" destOrd="0" presId="urn:microsoft.com/office/officeart/2018/2/layout/IconCircleList"/>
    <dgm:cxn modelId="{701314C8-4C8E-4EB4-9976-A02F72B045B9}" type="presParOf" srcId="{AE69DD2D-7E0D-452E-80D8-61DB36725538}" destId="{747999C7-1049-4294-84A4-1110EFC5418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D4CBF-B794-4BD6-BE9C-DB12522DEDDA}">
      <dsp:nvSpPr>
        <dsp:cNvPr id="0" name=""/>
        <dsp:cNvSpPr/>
      </dsp:nvSpPr>
      <dsp:spPr>
        <a:xfrm>
          <a:off x="82613" y="77369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533628-6531-47CA-895C-AF93728E13F3}">
      <dsp:nvSpPr>
        <dsp:cNvPr id="0" name=""/>
        <dsp:cNvSpPr/>
      </dsp:nvSpPr>
      <dsp:spPr>
        <a:xfrm>
          <a:off x="271034" y="962118"/>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D5E62-9EF0-4C87-B11E-E2229CF218D2}">
      <dsp:nvSpPr>
        <dsp:cNvPr id="0" name=""/>
        <dsp:cNvSpPr/>
      </dsp:nvSpPr>
      <dsp:spPr>
        <a:xfrm>
          <a:off x="1172126" y="77369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i-FI" sz="1400" kern="1200"/>
            <a:t>Consumer voucher for repair services</a:t>
          </a:r>
          <a:endParaRPr lang="en-US" sz="1400" kern="1200"/>
        </a:p>
      </dsp:txBody>
      <dsp:txXfrm>
        <a:off x="1172126" y="773696"/>
        <a:ext cx="2114937" cy="897246"/>
      </dsp:txXfrm>
    </dsp:sp>
    <dsp:sp modelId="{D2AB11D0-AAB3-4B7B-8854-C35CD4B06AE5}">
      <dsp:nvSpPr>
        <dsp:cNvPr id="0" name=""/>
        <dsp:cNvSpPr/>
      </dsp:nvSpPr>
      <dsp:spPr>
        <a:xfrm>
          <a:off x="3655575" y="77369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06744-2A03-4BF2-9B2A-B164F1CF43DD}">
      <dsp:nvSpPr>
        <dsp:cNvPr id="0" name=""/>
        <dsp:cNvSpPr/>
      </dsp:nvSpPr>
      <dsp:spPr>
        <a:xfrm>
          <a:off x="3843996" y="962118"/>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658CB-BFC5-488A-B98D-7042362E64CC}">
      <dsp:nvSpPr>
        <dsp:cNvPr id="0" name=""/>
        <dsp:cNvSpPr/>
      </dsp:nvSpPr>
      <dsp:spPr>
        <a:xfrm>
          <a:off x="4745088" y="77369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i-FI" sz="1400" kern="1200"/>
            <a:t>Repair and rent service providers and second hand sellers will get a reduction in VAT</a:t>
          </a:r>
          <a:endParaRPr lang="en-US" sz="1400" kern="1200"/>
        </a:p>
      </dsp:txBody>
      <dsp:txXfrm>
        <a:off x="4745088" y="773696"/>
        <a:ext cx="2114937" cy="897246"/>
      </dsp:txXfrm>
    </dsp:sp>
    <dsp:sp modelId="{F56F0BC0-03CC-4ED0-A733-A77C2073E9AC}">
      <dsp:nvSpPr>
        <dsp:cNvPr id="0" name=""/>
        <dsp:cNvSpPr/>
      </dsp:nvSpPr>
      <dsp:spPr>
        <a:xfrm>
          <a:off x="7228536" y="77369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35F58-95F9-4A79-ACAE-6D2A3DC00857}">
      <dsp:nvSpPr>
        <dsp:cNvPr id="0" name=""/>
        <dsp:cNvSpPr/>
      </dsp:nvSpPr>
      <dsp:spPr>
        <a:xfrm>
          <a:off x="7416958" y="962118"/>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D2E0D-ABDA-4D4B-81C6-21092A6BA685}">
      <dsp:nvSpPr>
        <dsp:cNvPr id="0" name=""/>
        <dsp:cNvSpPr/>
      </dsp:nvSpPr>
      <dsp:spPr>
        <a:xfrm>
          <a:off x="8318049" y="77369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i-FI" sz="1400" kern="1200"/>
            <a:t>Removal of VAT from donated goods</a:t>
          </a:r>
          <a:endParaRPr lang="en-US" sz="1400" kern="1200"/>
        </a:p>
      </dsp:txBody>
      <dsp:txXfrm>
        <a:off x="8318049" y="773696"/>
        <a:ext cx="2114937" cy="897246"/>
      </dsp:txXfrm>
    </dsp:sp>
    <dsp:sp modelId="{404A8B34-77C4-402F-A455-05D2545795B6}">
      <dsp:nvSpPr>
        <dsp:cNvPr id="0" name=""/>
        <dsp:cNvSpPr/>
      </dsp:nvSpPr>
      <dsp:spPr>
        <a:xfrm>
          <a:off x="82613" y="235542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51A82-A735-4EE1-BB8C-636296412AB5}">
      <dsp:nvSpPr>
        <dsp:cNvPr id="0" name=""/>
        <dsp:cNvSpPr/>
      </dsp:nvSpPr>
      <dsp:spPr>
        <a:xfrm>
          <a:off x="271034" y="2543846"/>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2BF8BA-9A7C-40DF-8748-82B1C932D3C5}">
      <dsp:nvSpPr>
        <dsp:cNvPr id="0" name=""/>
        <dsp:cNvSpPr/>
      </dsp:nvSpPr>
      <dsp:spPr>
        <a:xfrm>
          <a:off x="1172126" y="235542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i-FI" sz="1400" kern="1200"/>
            <a:t>Extension of home service tax reduction to include reparation services</a:t>
          </a:r>
          <a:endParaRPr lang="en-US" sz="1400" kern="1200"/>
        </a:p>
      </dsp:txBody>
      <dsp:txXfrm>
        <a:off x="1172126" y="2355425"/>
        <a:ext cx="2114937" cy="897246"/>
      </dsp:txXfrm>
    </dsp:sp>
    <dsp:sp modelId="{73435168-08F9-4918-8E02-2EDF30934FD3}">
      <dsp:nvSpPr>
        <dsp:cNvPr id="0" name=""/>
        <dsp:cNvSpPr/>
      </dsp:nvSpPr>
      <dsp:spPr>
        <a:xfrm>
          <a:off x="3655575" y="235542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B830F-051B-45B4-AAB1-F456C94A91A9}">
      <dsp:nvSpPr>
        <dsp:cNvPr id="0" name=""/>
        <dsp:cNvSpPr/>
      </dsp:nvSpPr>
      <dsp:spPr>
        <a:xfrm>
          <a:off x="3843996" y="2543846"/>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999C7-1049-4294-84A4-1110EFC54184}">
      <dsp:nvSpPr>
        <dsp:cNvPr id="0" name=""/>
        <dsp:cNvSpPr/>
      </dsp:nvSpPr>
      <dsp:spPr>
        <a:xfrm>
          <a:off x="4745088" y="235542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i-FI" sz="1400" kern="1200"/>
            <a:t>Removal of waste taxes from circular economy actors</a:t>
          </a:r>
          <a:endParaRPr lang="en-US" sz="1400" kern="1200"/>
        </a:p>
      </dsp:txBody>
      <dsp:txXfrm>
        <a:off x="4745088" y="2355425"/>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C572E-5E0B-41C1-81F1-E72B41762BAE}" type="datetimeFigureOut">
              <a:rPr lang="fi-FI" smtClean="0"/>
              <a:t>25.5.2023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CB5DC-A2C1-4064-9D8B-E486E1D823B1}" type="slidenum">
              <a:rPr lang="fi-FI" smtClean="0"/>
              <a:t>‹#›</a:t>
            </a:fld>
            <a:endParaRPr lang="fi-FI"/>
          </a:p>
        </p:txBody>
      </p:sp>
    </p:spTree>
    <p:extLst>
      <p:ext uri="{BB962C8B-B14F-4D97-AF65-F5344CB8AC3E}">
        <p14:creationId xmlns:p14="http://schemas.microsoft.com/office/powerpoint/2010/main" val="81532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UNA works on information, advocacy &amp; training</a:t>
            </a:r>
          </a:p>
          <a:p>
            <a:endParaRPr lang="fi-FI"/>
          </a:p>
        </p:txBody>
      </p:sp>
      <p:sp>
        <p:nvSpPr>
          <p:cNvPr id="4" name="Dian numeron paikkamerkki 3"/>
          <p:cNvSpPr>
            <a:spLocks noGrp="1"/>
          </p:cNvSpPr>
          <p:nvPr>
            <p:ph type="sldNum" sz="quarter" idx="5"/>
          </p:nvPr>
        </p:nvSpPr>
        <p:spPr/>
        <p:txBody>
          <a:bodyPr/>
          <a:lstStyle/>
          <a:p>
            <a:fld id="{899CE31E-426C-4249-AC76-C82D5341958B}" type="slidenum">
              <a:rPr lang="fi-FI" smtClean="0"/>
              <a:t>2</a:t>
            </a:fld>
            <a:endParaRPr lang="fi-FI"/>
          </a:p>
        </p:txBody>
      </p:sp>
    </p:spTree>
    <p:extLst>
      <p:ext uri="{BB962C8B-B14F-4D97-AF65-F5344CB8AC3E}">
        <p14:creationId xmlns:p14="http://schemas.microsoft.com/office/powerpoint/2010/main" val="109709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en-US" dirty="0"/>
              <a:t>By 2012 Rio+20 UN summit on sustainable development it had become obvious that environmental protection and climate change had to be included more robustly in the new long-term development agenda.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scientific community presented their case very strongly. Professor Johan </a:t>
            </a:r>
            <a:r>
              <a:rPr lang="en-US" dirty="0" err="1"/>
              <a:t>Rockström</a:t>
            </a:r>
            <a:r>
              <a:rPr lang="en-US" dirty="0"/>
              <a:t>, by the time the Director of the Stockholm Resilience Institute,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was one of the key figures in making this point to the decision-makers through what he named the planetary boundaries.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picture shows clearly how pressure on the environment has increased since the pre-industrial time (graphics illustrate years 1750-2000).</a:t>
            </a:r>
            <a:endParaRPr lang="en-US" sz="1200" dirty="0">
              <a:cs typeface="Calibri"/>
            </a:endParaRPr>
          </a:p>
          <a:p>
            <a:pPr marL="0" indent="0">
              <a:buFont typeface="+mj-lt"/>
              <a:buNone/>
            </a:pPr>
            <a:endParaRPr lang="en-US" dirty="0"/>
          </a:p>
          <a:p>
            <a:pPr marL="0" indent="0">
              <a:buFont typeface="+mj-lt"/>
              <a:buNone/>
            </a:pPr>
            <a:r>
              <a:rPr lang="en-US" dirty="0"/>
              <a:t>The images from left upper corner to the right are</a:t>
            </a:r>
          </a:p>
          <a:p>
            <a:pPr marL="228600" indent="-228600">
              <a:buFont typeface="+mj-lt"/>
              <a:buAutoNum type="arabicPeriod"/>
            </a:pPr>
            <a:r>
              <a:rPr lang="en-US" dirty="0"/>
              <a:t>Atmospheric CO</a:t>
            </a:r>
            <a:r>
              <a:rPr lang="en-US" baseline="-25000" dirty="0"/>
              <a:t>2</a:t>
            </a:r>
            <a:r>
              <a:rPr lang="en-US" dirty="0"/>
              <a:t> concentration </a:t>
            </a:r>
            <a:endParaRPr lang="en-US" dirty="0">
              <a:cs typeface="Calibri"/>
            </a:endParaRPr>
          </a:p>
          <a:p>
            <a:pPr marL="228600" indent="-228600">
              <a:buAutoNum type="arabicPeriod"/>
            </a:pPr>
            <a:r>
              <a:rPr lang="en-US" dirty="0"/>
              <a:t>Temperature </a:t>
            </a:r>
            <a:r>
              <a:rPr lang="en-US" dirty="0" err="1"/>
              <a:t>anomalities</a:t>
            </a:r>
            <a:r>
              <a:rPr lang="en-US" dirty="0"/>
              <a:t> in the Northern hemisphere  -average surface temperature</a:t>
            </a:r>
            <a:endParaRPr lang="en-US" dirty="0">
              <a:cs typeface="Calibri"/>
            </a:endParaRPr>
          </a:p>
          <a:p>
            <a:pPr marL="228600" indent="-228600">
              <a:buFont typeface="+mj-lt"/>
              <a:buAutoNum type="arabicPeriod"/>
            </a:pPr>
            <a:r>
              <a:rPr lang="en-US" dirty="0"/>
              <a:t>Atmospheric CH</a:t>
            </a:r>
            <a:r>
              <a:rPr lang="en-US" baseline="-25000" dirty="0"/>
              <a:t>4</a:t>
            </a:r>
            <a:r>
              <a:rPr lang="en-US" dirty="0"/>
              <a:t> (methane) concentration</a:t>
            </a:r>
            <a:endParaRPr lang="en-US" dirty="0">
              <a:cs typeface="Calibri"/>
            </a:endParaRPr>
          </a:p>
          <a:p>
            <a:pPr marL="228600" indent="-228600">
              <a:buAutoNum type="arabicPeriod"/>
            </a:pPr>
            <a:r>
              <a:rPr lang="en-US" dirty="0"/>
              <a:t>increase in numbers of natural climactic disasters  </a:t>
            </a:r>
            <a:endParaRPr lang="en-US" dirty="0">
              <a:cs typeface="Calibri"/>
            </a:endParaRPr>
          </a:p>
          <a:p>
            <a:pPr marL="228600" indent="-228600">
              <a:buFont typeface="+mj-lt"/>
              <a:buAutoNum type="arabicPeriod"/>
            </a:pPr>
            <a:r>
              <a:rPr lang="en-US" dirty="0"/>
              <a:t>Ocean ecosystems –Fisheries fully exploited</a:t>
            </a:r>
            <a:endParaRPr lang="en-US" dirty="0">
              <a:cs typeface="Calibri"/>
            </a:endParaRPr>
          </a:p>
          <a:p>
            <a:pPr marL="228600" indent="-228600">
              <a:buAutoNum type="arabicPeriod"/>
            </a:pPr>
            <a:r>
              <a:rPr lang="en-US" dirty="0"/>
              <a:t>nitrogen flux in Coastal zone</a:t>
            </a:r>
            <a:endParaRPr lang="en-US" dirty="0">
              <a:cs typeface="Calibri"/>
            </a:endParaRPr>
          </a:p>
          <a:p>
            <a:pPr marL="228600" indent="-228600">
              <a:buFont typeface="+mj-lt"/>
              <a:buAutoNum type="arabicPeriod"/>
            </a:pPr>
            <a:r>
              <a:rPr lang="en-US" dirty="0"/>
              <a:t>Loss of Tropical rainforest and  woodland - % of 1700 value</a:t>
            </a:r>
            <a:endParaRPr lang="en-US" dirty="0">
              <a:cs typeface="Calibri"/>
            </a:endParaRPr>
          </a:p>
          <a:p>
            <a:pPr marL="228600" indent="-228600">
              <a:buFont typeface="+mj-lt"/>
              <a:buAutoNum type="arabicPeriod"/>
            </a:pPr>
            <a:r>
              <a:rPr lang="en-US" dirty="0"/>
              <a:t>Domesticated land - % of total land area</a:t>
            </a:r>
            <a:endParaRPr lang="en-US" dirty="0">
              <a:cs typeface="Calibri"/>
            </a:endParaRPr>
          </a:p>
          <a:p>
            <a:pPr marL="228600" indent="-228600">
              <a:buFont typeface="+mj-lt"/>
              <a:buAutoNum type="arabicPeriod"/>
            </a:pPr>
            <a:r>
              <a:rPr lang="en-US" dirty="0"/>
              <a:t>Species extinctions –thousands</a:t>
            </a:r>
            <a:endParaRPr lang="en-US" dirty="0">
              <a:cs typeface="Calibri"/>
            </a:endParaRPr>
          </a:p>
          <a:p>
            <a:endParaRPr lang="fi-FI" dirty="0"/>
          </a:p>
          <a:p>
            <a:endParaRPr lang="fi-FI" dirty="0"/>
          </a:p>
          <a:p>
            <a:r>
              <a:rPr lang="en-US" dirty="0">
                <a:solidFill>
                  <a:srgbClr val="000000"/>
                </a:solidFill>
                <a:latin typeface="Arial"/>
                <a:cs typeface="Arial"/>
              </a:rPr>
              <a:t>Mackenzie et al 2002.</a:t>
            </a:r>
          </a:p>
          <a:p>
            <a:r>
              <a:rPr lang="en-US" dirty="0">
                <a:latin typeface="Arial"/>
                <a:ea typeface="MS PGothic"/>
                <a:cs typeface="Arial"/>
              </a:rPr>
              <a:t>IGBP synthesis: Global Change and the Earth System, Steffen et al 2004.</a:t>
            </a:r>
          </a:p>
          <a:p>
            <a:r>
              <a:rPr lang="en-US" dirty="0">
                <a:latin typeface="Arial"/>
                <a:ea typeface="MS PGothic"/>
                <a:cs typeface="Arial"/>
              </a:rPr>
              <a:t>Stockholm Resilience Center professor Johan </a:t>
            </a:r>
            <a:r>
              <a:rPr lang="en-US" dirty="0" err="1">
                <a:latin typeface="Arial"/>
                <a:ea typeface="MS PGothic"/>
                <a:cs typeface="Arial"/>
              </a:rPr>
              <a:t>Rockstöm</a:t>
            </a:r>
            <a:r>
              <a:rPr lang="en-US" dirty="0">
                <a:latin typeface="Arial"/>
                <a:ea typeface="MS PGothic"/>
                <a:cs typeface="Arial"/>
              </a:rPr>
              <a:t> 29.5.2012. </a:t>
            </a:r>
            <a:r>
              <a:rPr lang="en-US" dirty="0" err="1">
                <a:latin typeface="Arial"/>
                <a:ea typeface="MS PGothic"/>
                <a:cs typeface="Arial"/>
              </a:rPr>
              <a:t>Hanasaari</a:t>
            </a:r>
            <a:r>
              <a:rPr lang="en-US" dirty="0">
                <a:latin typeface="Arial"/>
                <a:ea typeface="MS PGothic"/>
                <a:cs typeface="Arial"/>
              </a:rPr>
              <a:t>, Finland.</a:t>
            </a:r>
          </a:p>
          <a:p>
            <a:endParaRPr lang="fi-FI" dirty="0"/>
          </a:p>
        </p:txBody>
      </p:sp>
      <p:sp>
        <p:nvSpPr>
          <p:cNvPr id="4" name="Dian numeron paikkamerkki 3"/>
          <p:cNvSpPr>
            <a:spLocks noGrp="1"/>
          </p:cNvSpPr>
          <p:nvPr>
            <p:ph type="sldNum" sz="quarter" idx="5"/>
          </p:nvPr>
        </p:nvSpPr>
        <p:spPr/>
        <p:txBody>
          <a:bodyPr/>
          <a:lstStyle/>
          <a:p>
            <a:fld id="{899CE31E-426C-4249-AC76-C82D5341958B}" type="slidenum">
              <a:rPr lang="fi-FI" smtClean="0"/>
              <a:t>5</a:t>
            </a:fld>
            <a:endParaRPr lang="fi-FI"/>
          </a:p>
        </p:txBody>
      </p:sp>
    </p:spTree>
    <p:extLst>
      <p:ext uri="{BB962C8B-B14F-4D97-AF65-F5344CB8AC3E}">
        <p14:creationId xmlns:p14="http://schemas.microsoft.com/office/powerpoint/2010/main" val="130850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https://www.cbd.int/article/cop15-final-text-kunming-montreal-gbf-221222</a:t>
            </a:r>
          </a:p>
          <a:p>
            <a:endParaRPr lang="fi-FI" dirty="0"/>
          </a:p>
        </p:txBody>
      </p:sp>
      <p:sp>
        <p:nvSpPr>
          <p:cNvPr id="4" name="Dian numeron paikkamerkki 3"/>
          <p:cNvSpPr>
            <a:spLocks noGrp="1"/>
          </p:cNvSpPr>
          <p:nvPr>
            <p:ph type="sldNum" sz="quarter" idx="5"/>
          </p:nvPr>
        </p:nvSpPr>
        <p:spPr/>
        <p:txBody>
          <a:bodyPr/>
          <a:lstStyle/>
          <a:p>
            <a:fld id="{602CB5DC-A2C1-4064-9D8B-E486E1D823B1}" type="slidenum">
              <a:rPr lang="fi-FI" smtClean="0"/>
              <a:t>11</a:t>
            </a:fld>
            <a:endParaRPr lang="fi-FI"/>
          </a:p>
        </p:txBody>
      </p:sp>
    </p:spTree>
    <p:extLst>
      <p:ext uri="{BB962C8B-B14F-4D97-AF65-F5344CB8AC3E}">
        <p14:creationId xmlns:p14="http://schemas.microsoft.com/office/powerpoint/2010/main" val="118532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10"/>
          </p:nvPr>
        </p:nvSpPr>
        <p:spPr/>
        <p:txBody>
          <a:bodyPr/>
          <a:lstStyle/>
          <a:p>
            <a:fld id="{CD77D1FD-61A1-4424-9FEA-078E1443F625}" type="slidenum">
              <a:rPr lang="en-US" smtClean="0"/>
              <a:t>18</a:t>
            </a:fld>
            <a:endParaRPr lang="en-US"/>
          </a:p>
        </p:txBody>
      </p:sp>
    </p:spTree>
    <p:extLst>
      <p:ext uri="{BB962C8B-B14F-4D97-AF65-F5344CB8AC3E}">
        <p14:creationId xmlns:p14="http://schemas.microsoft.com/office/powerpoint/2010/main" val="395518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13A816-ECB7-4BBC-A148-956F6E30312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B9F1938-557C-44F9-94EE-FD5CF3FDB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82C66DF-2579-4316-8C9C-27A11981D1FD}"/>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5" name="Alatunnisteen paikkamerkki 4">
            <a:extLst>
              <a:ext uri="{FF2B5EF4-FFF2-40B4-BE49-F238E27FC236}">
                <a16:creationId xmlns:a16="http://schemas.microsoft.com/office/drawing/2014/main" id="{7E7B6238-19BF-4F7F-9C91-0A17ACBEEF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C437BD-5037-486F-826E-752A13B14632}"/>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3438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7FC446-BFC8-45D5-97A8-5AE30EB9914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D4D2196-D6B0-472C-B65F-C03461225CFF}"/>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0CFB89-31BF-488C-91EF-7BE67A37A628}"/>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5" name="Alatunnisteen paikkamerkki 4">
            <a:extLst>
              <a:ext uri="{FF2B5EF4-FFF2-40B4-BE49-F238E27FC236}">
                <a16:creationId xmlns:a16="http://schemas.microsoft.com/office/drawing/2014/main" id="{36279474-8C54-4CD0-A2E8-8C8D6561EA9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2BF98D8-F090-4593-9AE8-79F9FCD3B4A2}"/>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25010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062A79A-C66B-4AAF-BE23-CC908D87856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ED31FF5-4ABE-465F-98F9-18F038EC9A15}"/>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BC70E4E-23E5-4837-A138-A3032C4D8389}"/>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5" name="Alatunnisteen paikkamerkki 4">
            <a:extLst>
              <a:ext uri="{FF2B5EF4-FFF2-40B4-BE49-F238E27FC236}">
                <a16:creationId xmlns:a16="http://schemas.microsoft.com/office/drawing/2014/main" id="{16674D92-71AD-4E85-88BD-4558B6D2A52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A46715F-7870-4023-88FB-9A1FCA62E259}"/>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326199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96973-576D-4F1C-AD5E-2D7857A822A3}"/>
              </a:ext>
            </a:extLst>
          </p:cNvPr>
          <p:cNvSpPr>
            <a:spLocks noGrp="1"/>
          </p:cNvSpPr>
          <p:nvPr>
            <p:ph type="ctrTitle"/>
          </p:nvPr>
        </p:nvSpPr>
        <p:spPr>
          <a:xfrm>
            <a:off x="1524000" y="1122363"/>
            <a:ext cx="9144000" cy="2387600"/>
          </a:xfrm>
        </p:spPr>
        <p:txBody>
          <a:bodyPr anchor="b"/>
          <a:lstStyle>
            <a:lvl1pPr algn="ctr">
              <a:defRPr sz="5999"/>
            </a:lvl1pPr>
          </a:lstStyle>
          <a:p>
            <a:r>
              <a:rPr lang="fi-FI"/>
              <a:t>Muokkaa ots. perustyyl. napsautt.</a:t>
            </a:r>
          </a:p>
        </p:txBody>
      </p:sp>
      <p:sp>
        <p:nvSpPr>
          <p:cNvPr id="3" name="Alaotsikko 2">
            <a:extLst>
              <a:ext uri="{FF2B5EF4-FFF2-40B4-BE49-F238E27FC236}">
                <a16:creationId xmlns:a16="http://schemas.microsoft.com/office/drawing/2014/main" id="{D65C5BE0-D5D5-4F97-87AB-8726E6567015}"/>
              </a:ext>
            </a:extLst>
          </p:cNvPr>
          <p:cNvSpPr>
            <a:spLocks noGrp="1"/>
          </p:cNvSpPr>
          <p:nvPr>
            <p:ph type="subTitle" idx="1"/>
          </p:nvPr>
        </p:nvSpPr>
        <p:spPr>
          <a:xfrm>
            <a:off x="1524000" y="3602038"/>
            <a:ext cx="9144000" cy="1655762"/>
          </a:xfrm>
        </p:spPr>
        <p:txBody>
          <a:bodyPr/>
          <a:lstStyle>
            <a:lvl1pPr marL="0" indent="0" algn="ctr">
              <a:buNone/>
              <a:defRPr sz="2400"/>
            </a:lvl1pPr>
            <a:lvl2pPr marL="457129" indent="0" algn="ctr">
              <a:buNone/>
              <a:defRPr sz="2000"/>
            </a:lvl2pPr>
            <a:lvl3pPr marL="914258" indent="0" algn="ctr">
              <a:buNone/>
              <a:defRPr sz="1800"/>
            </a:lvl3pPr>
            <a:lvl4pPr marL="1371385" indent="0" algn="ctr">
              <a:buNone/>
              <a:defRPr sz="1599"/>
            </a:lvl4pPr>
            <a:lvl5pPr marL="1828514" indent="0" algn="ctr">
              <a:buNone/>
              <a:defRPr sz="1599"/>
            </a:lvl5pPr>
            <a:lvl6pPr marL="2285643" indent="0" algn="ctr">
              <a:buNone/>
              <a:defRPr sz="1599"/>
            </a:lvl6pPr>
            <a:lvl7pPr marL="2742772" indent="0" algn="ctr">
              <a:buNone/>
              <a:defRPr sz="1599"/>
            </a:lvl7pPr>
            <a:lvl8pPr marL="3199900" indent="0" algn="ctr">
              <a:buNone/>
              <a:defRPr sz="1599"/>
            </a:lvl8pPr>
            <a:lvl9pPr marL="3657028" indent="0" algn="ctr">
              <a:buNone/>
              <a:defRPr sz="1599"/>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8AC39FD-A758-4DC0-AF17-2977A503A57C}"/>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01F4F451-1210-4CB8-B1BD-F2C60E5C13C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B6E8F7B-9CC1-4AC0-BF01-A163866A8E5D}"/>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139211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96973-576D-4F1C-AD5E-2D7857A822A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65C5BE0-D5D5-4F97-87AB-8726E65670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8AC39FD-A758-4DC0-AF17-2977A503A57C}"/>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01F4F451-1210-4CB8-B1BD-F2C60E5C13C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B6E8F7B-9CC1-4AC0-BF01-A163866A8E5D}"/>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324059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C46A47-C5A8-40DB-9331-A188B4BB2C6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3741786-FF4F-42EC-9BF6-BDEE3C58C68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0F25109-13DC-4BF4-BF22-FB59163BB9E4}"/>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621896C7-37F3-4311-A940-BED606BAC19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B804A66-BDA0-4FB7-A42F-DFFBBE87ACD3}"/>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169518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78862D-CB32-4208-8AE8-39B1DAB7D86B}"/>
              </a:ext>
            </a:extLst>
          </p:cNvPr>
          <p:cNvSpPr>
            <a:spLocks noGrp="1"/>
          </p:cNvSpPr>
          <p:nvPr>
            <p:ph type="title"/>
          </p:nvPr>
        </p:nvSpPr>
        <p:spPr>
          <a:xfrm>
            <a:off x="831850" y="1709739"/>
            <a:ext cx="10515600" cy="2852737"/>
          </a:xfrm>
        </p:spPr>
        <p:txBody>
          <a:bodyPr anchor="b"/>
          <a:lstStyle>
            <a:lvl1pPr>
              <a:defRPr sz="5999"/>
            </a:lvl1pPr>
          </a:lstStyle>
          <a:p>
            <a:r>
              <a:rPr lang="fi-FI"/>
              <a:t>Muokkaa ots. perustyyl. napsautt.</a:t>
            </a:r>
          </a:p>
        </p:txBody>
      </p:sp>
      <p:sp>
        <p:nvSpPr>
          <p:cNvPr id="3" name="Tekstin paikkamerkki 2">
            <a:extLst>
              <a:ext uri="{FF2B5EF4-FFF2-40B4-BE49-F238E27FC236}">
                <a16:creationId xmlns:a16="http://schemas.microsoft.com/office/drawing/2014/main" id="{F537B2FE-9199-4015-8149-CB057ADD23A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29" indent="0">
              <a:buNone/>
              <a:defRPr sz="2000">
                <a:solidFill>
                  <a:schemeClr val="tx1">
                    <a:tint val="75000"/>
                  </a:schemeClr>
                </a:solidFill>
              </a:defRPr>
            </a:lvl2pPr>
            <a:lvl3pPr marL="914258" indent="0">
              <a:buNone/>
              <a:defRPr sz="1800">
                <a:solidFill>
                  <a:schemeClr val="tx1">
                    <a:tint val="75000"/>
                  </a:schemeClr>
                </a:solidFill>
              </a:defRPr>
            </a:lvl3pPr>
            <a:lvl4pPr marL="1371385" indent="0">
              <a:buNone/>
              <a:defRPr sz="1599">
                <a:solidFill>
                  <a:schemeClr val="tx1">
                    <a:tint val="75000"/>
                  </a:schemeClr>
                </a:solidFill>
              </a:defRPr>
            </a:lvl4pPr>
            <a:lvl5pPr marL="1828514" indent="0">
              <a:buNone/>
              <a:defRPr sz="1599">
                <a:solidFill>
                  <a:schemeClr val="tx1">
                    <a:tint val="75000"/>
                  </a:schemeClr>
                </a:solidFill>
              </a:defRPr>
            </a:lvl5pPr>
            <a:lvl6pPr marL="2285643" indent="0">
              <a:buNone/>
              <a:defRPr sz="1599">
                <a:solidFill>
                  <a:schemeClr val="tx1">
                    <a:tint val="75000"/>
                  </a:schemeClr>
                </a:solidFill>
              </a:defRPr>
            </a:lvl6pPr>
            <a:lvl7pPr marL="2742772" indent="0">
              <a:buNone/>
              <a:defRPr sz="1599">
                <a:solidFill>
                  <a:schemeClr val="tx1">
                    <a:tint val="75000"/>
                  </a:schemeClr>
                </a:solidFill>
              </a:defRPr>
            </a:lvl7pPr>
            <a:lvl8pPr marL="3199900" indent="0">
              <a:buNone/>
              <a:defRPr sz="1599">
                <a:solidFill>
                  <a:schemeClr val="tx1">
                    <a:tint val="75000"/>
                  </a:schemeClr>
                </a:solidFill>
              </a:defRPr>
            </a:lvl8pPr>
            <a:lvl9pPr marL="3657028" indent="0">
              <a:buNone/>
              <a:defRPr sz="1599">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A9F43D3-C8F7-4EA3-A210-7C50D5E8690E}"/>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F54814EF-A5F2-410D-A68A-F04AB0C6E5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3819E23-95B3-4C63-92EA-DDD1DC705EEB}"/>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280490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78862D-CB32-4208-8AE8-39B1DAB7D86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537B2FE-9199-4015-8149-CB057ADD2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A9F43D3-C8F7-4EA3-A210-7C50D5E8690E}"/>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F54814EF-A5F2-410D-A68A-F04AB0C6E5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3819E23-95B3-4C63-92EA-DDD1DC705EEB}"/>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48496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B99DA6-EE60-4A04-A323-2B3867A1D3C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8E7BA3F-4C28-4946-8BB7-F27128FE305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95C25C9-D0E3-4D4B-BDD3-ECA8D02126F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4F889BE-C0E5-4742-8646-F77334C3610C}"/>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6" name="Alatunnisteen paikkamerkki 5">
            <a:extLst>
              <a:ext uri="{FF2B5EF4-FFF2-40B4-BE49-F238E27FC236}">
                <a16:creationId xmlns:a16="http://schemas.microsoft.com/office/drawing/2014/main" id="{756E56C5-2153-49AF-BAC7-040804FE1E1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EFE7F87-4C20-482A-A931-4C1CA9C01A12}"/>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2370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A9ECFD-FFA7-4F9B-996A-09A79F0F8714}"/>
              </a:ext>
            </a:extLst>
          </p:cNvPr>
          <p:cNvSpPr>
            <a:spLocks noGrp="1"/>
          </p:cNvSpPr>
          <p:nvPr>
            <p:ph type="title"/>
          </p:nvPr>
        </p:nvSpPr>
        <p:spPr>
          <a:xfrm>
            <a:off x="839789"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45AC410-CA85-4F1B-A6F2-14F533665EC0}"/>
              </a:ext>
            </a:extLst>
          </p:cNvPr>
          <p:cNvSpPr>
            <a:spLocks noGrp="1"/>
          </p:cNvSpPr>
          <p:nvPr>
            <p:ph type="body" idx="1"/>
          </p:nvPr>
        </p:nvSpPr>
        <p:spPr>
          <a:xfrm>
            <a:off x="839788" y="1681164"/>
            <a:ext cx="5157787" cy="823912"/>
          </a:xfrm>
        </p:spPr>
        <p:txBody>
          <a:bodyPr anchor="b"/>
          <a:lstStyle>
            <a:lvl1pPr marL="0" indent="0">
              <a:buNone/>
              <a:defRPr sz="2400" b="1"/>
            </a:lvl1pPr>
            <a:lvl2pPr marL="457129" indent="0">
              <a:buNone/>
              <a:defRPr sz="2000" b="1"/>
            </a:lvl2pPr>
            <a:lvl3pPr marL="914258" indent="0">
              <a:buNone/>
              <a:defRPr sz="1800" b="1"/>
            </a:lvl3pPr>
            <a:lvl4pPr marL="1371385" indent="0">
              <a:buNone/>
              <a:defRPr sz="1599" b="1"/>
            </a:lvl4pPr>
            <a:lvl5pPr marL="1828514" indent="0">
              <a:buNone/>
              <a:defRPr sz="1599" b="1"/>
            </a:lvl5pPr>
            <a:lvl6pPr marL="2285643" indent="0">
              <a:buNone/>
              <a:defRPr sz="1599" b="1"/>
            </a:lvl6pPr>
            <a:lvl7pPr marL="2742772" indent="0">
              <a:buNone/>
              <a:defRPr sz="1599" b="1"/>
            </a:lvl7pPr>
            <a:lvl8pPr marL="3199900" indent="0">
              <a:buNone/>
              <a:defRPr sz="1599" b="1"/>
            </a:lvl8pPr>
            <a:lvl9pPr marL="3657028" indent="0">
              <a:buNone/>
              <a:defRPr sz="1599"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1E37BC2-119D-4032-999A-B60D8DB5A6A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4AFEEF3-32AA-4C80-A887-B0ABC3BCE43F}"/>
              </a:ext>
            </a:extLst>
          </p:cNvPr>
          <p:cNvSpPr>
            <a:spLocks noGrp="1"/>
          </p:cNvSpPr>
          <p:nvPr>
            <p:ph type="body" sz="quarter" idx="3"/>
          </p:nvPr>
        </p:nvSpPr>
        <p:spPr>
          <a:xfrm>
            <a:off x="6172201" y="1681164"/>
            <a:ext cx="5183188" cy="823912"/>
          </a:xfrm>
        </p:spPr>
        <p:txBody>
          <a:bodyPr anchor="b"/>
          <a:lstStyle>
            <a:lvl1pPr marL="0" indent="0">
              <a:buNone/>
              <a:defRPr sz="2400" b="1"/>
            </a:lvl1pPr>
            <a:lvl2pPr marL="457129" indent="0">
              <a:buNone/>
              <a:defRPr sz="2000" b="1"/>
            </a:lvl2pPr>
            <a:lvl3pPr marL="914258" indent="0">
              <a:buNone/>
              <a:defRPr sz="1800" b="1"/>
            </a:lvl3pPr>
            <a:lvl4pPr marL="1371385" indent="0">
              <a:buNone/>
              <a:defRPr sz="1599" b="1"/>
            </a:lvl4pPr>
            <a:lvl5pPr marL="1828514" indent="0">
              <a:buNone/>
              <a:defRPr sz="1599" b="1"/>
            </a:lvl5pPr>
            <a:lvl6pPr marL="2285643" indent="0">
              <a:buNone/>
              <a:defRPr sz="1599" b="1"/>
            </a:lvl6pPr>
            <a:lvl7pPr marL="2742772" indent="0">
              <a:buNone/>
              <a:defRPr sz="1599" b="1"/>
            </a:lvl7pPr>
            <a:lvl8pPr marL="3199900" indent="0">
              <a:buNone/>
              <a:defRPr sz="1599" b="1"/>
            </a:lvl8pPr>
            <a:lvl9pPr marL="3657028" indent="0">
              <a:buNone/>
              <a:defRPr sz="1599"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24D2445-0D30-4F8F-9B3B-A4C6FC8DB0EF}"/>
              </a:ext>
            </a:extLst>
          </p:cNvPr>
          <p:cNvSpPr>
            <a:spLocks noGrp="1"/>
          </p:cNvSpPr>
          <p:nvPr>
            <p:ph sz="quarter" idx="4"/>
          </p:nvPr>
        </p:nvSpPr>
        <p:spPr>
          <a:xfrm>
            <a:off x="6172201"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5F2624-517F-4E35-AFD9-C7E71BC20670}"/>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8" name="Alatunnisteen paikkamerkki 7">
            <a:extLst>
              <a:ext uri="{FF2B5EF4-FFF2-40B4-BE49-F238E27FC236}">
                <a16:creationId xmlns:a16="http://schemas.microsoft.com/office/drawing/2014/main" id="{374644A2-4EFC-458C-962B-721A0832526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88B61C5-C89E-4853-9199-B6359983A3DC}"/>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4219126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A9ECFD-FFA7-4F9B-996A-09A79F0F871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45AC410-CA85-4F1B-A6F2-14F533665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1E37BC2-119D-4032-999A-B60D8DB5A6A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4AFEEF3-32AA-4C80-A887-B0ABC3BCE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24D2445-0D30-4F8F-9B3B-A4C6FC8DB0E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5F2624-517F-4E35-AFD9-C7E71BC20670}"/>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8" name="Alatunnisteen paikkamerkki 7">
            <a:extLst>
              <a:ext uri="{FF2B5EF4-FFF2-40B4-BE49-F238E27FC236}">
                <a16:creationId xmlns:a16="http://schemas.microsoft.com/office/drawing/2014/main" id="{374644A2-4EFC-458C-962B-721A0832526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88B61C5-C89E-4853-9199-B6359983A3DC}"/>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7348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2B5F13-0FB5-422C-A9FE-004D3F0FB4C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44E05B-9486-4759-844B-5C33FE68A66D}"/>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758C85C-2DC2-42DF-9694-0F6D8309EB0A}"/>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5" name="Alatunnisteen paikkamerkki 4">
            <a:extLst>
              <a:ext uri="{FF2B5EF4-FFF2-40B4-BE49-F238E27FC236}">
                <a16:creationId xmlns:a16="http://schemas.microsoft.com/office/drawing/2014/main" id="{DFA4C7D7-1713-431A-8C73-CACB103B9C6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D717A3-E7DF-45C9-A154-5B0DDBF13190}"/>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1779019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AA5C4D-E4E5-4D8D-BD89-ABDB55A2F8D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43BDF4F-AAB1-48C7-B67A-F28C4221D4DF}"/>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4" name="Alatunnisteen paikkamerkki 3">
            <a:extLst>
              <a:ext uri="{FF2B5EF4-FFF2-40B4-BE49-F238E27FC236}">
                <a16:creationId xmlns:a16="http://schemas.microsoft.com/office/drawing/2014/main" id="{B2BD7C29-18B2-4301-9B16-74989DCB200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837AA25-1FEA-440D-AE6C-4BD8DACD0A3C}"/>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77701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6C2BA46-2602-4B38-9BC7-6A6BCA24393A}"/>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3" name="Alatunnisteen paikkamerkki 2">
            <a:extLst>
              <a:ext uri="{FF2B5EF4-FFF2-40B4-BE49-F238E27FC236}">
                <a16:creationId xmlns:a16="http://schemas.microsoft.com/office/drawing/2014/main" id="{3125258E-1FD1-4E38-8A5E-256FD403313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07FD6AF-4290-4702-B845-7C0D61FAF51A}"/>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24961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8BE5C9-9F0E-4CAC-AF19-66749D93463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27D8AC8-B7C0-455C-B48F-4AC59D29FAB8}"/>
              </a:ext>
            </a:extLst>
          </p:cNvPr>
          <p:cNvSpPr>
            <a:spLocks noGrp="1"/>
          </p:cNvSpPr>
          <p:nvPr>
            <p:ph idx="1"/>
          </p:nvPr>
        </p:nvSpPr>
        <p:spPr>
          <a:xfrm>
            <a:off x="5183188" y="987426"/>
            <a:ext cx="6172200" cy="4873625"/>
          </a:xfrm>
        </p:spPr>
        <p:txBody>
          <a:bodyPr/>
          <a:lstStyle>
            <a:lvl1pPr>
              <a:defRPr sz="3200"/>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2E64134-BEAB-4AAE-AD5D-A965694AFF3E}"/>
              </a:ext>
            </a:extLst>
          </p:cNvPr>
          <p:cNvSpPr>
            <a:spLocks noGrp="1"/>
          </p:cNvSpPr>
          <p:nvPr>
            <p:ph type="body" sz="half" idx="2"/>
          </p:nvPr>
        </p:nvSpPr>
        <p:spPr>
          <a:xfrm>
            <a:off x="839788" y="2057400"/>
            <a:ext cx="3932237" cy="3811588"/>
          </a:xfrm>
        </p:spPr>
        <p:txBody>
          <a:bodyPr/>
          <a:lstStyle>
            <a:lvl1pPr marL="0" indent="0">
              <a:buNone/>
              <a:defRPr sz="1599"/>
            </a:lvl1pPr>
            <a:lvl2pPr marL="457129" indent="0">
              <a:buNone/>
              <a:defRPr sz="1400"/>
            </a:lvl2pPr>
            <a:lvl3pPr marL="914258" indent="0">
              <a:buNone/>
              <a:defRPr sz="1200"/>
            </a:lvl3pPr>
            <a:lvl4pPr marL="1371385" indent="0">
              <a:buNone/>
              <a:defRPr sz="1000"/>
            </a:lvl4pPr>
            <a:lvl5pPr marL="1828514" indent="0">
              <a:buNone/>
              <a:defRPr sz="1000"/>
            </a:lvl5pPr>
            <a:lvl6pPr marL="2285643" indent="0">
              <a:buNone/>
              <a:defRPr sz="1000"/>
            </a:lvl6pPr>
            <a:lvl7pPr marL="2742772" indent="0">
              <a:buNone/>
              <a:defRPr sz="1000"/>
            </a:lvl7pPr>
            <a:lvl8pPr marL="3199900" indent="0">
              <a:buNone/>
              <a:defRPr sz="1000"/>
            </a:lvl8pPr>
            <a:lvl9pPr marL="3657028"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6FD685-CE48-4BAB-8E3F-A8D92CA32568}"/>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6" name="Alatunnisteen paikkamerkki 5">
            <a:extLst>
              <a:ext uri="{FF2B5EF4-FFF2-40B4-BE49-F238E27FC236}">
                <a16:creationId xmlns:a16="http://schemas.microsoft.com/office/drawing/2014/main" id="{AA7AF7D2-0784-4655-B2C3-2D2E05BBA04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B43AF02-72BB-452E-8FE5-A93465D8E8AB}"/>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2833188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291F6-7EB3-42B9-B14C-E8BF0BA0A27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9631888-34C4-4A09-BCD4-9879C3E69190}"/>
              </a:ext>
            </a:extLst>
          </p:cNvPr>
          <p:cNvSpPr>
            <a:spLocks noGrp="1"/>
          </p:cNvSpPr>
          <p:nvPr>
            <p:ph type="pic" idx="1"/>
          </p:nvPr>
        </p:nvSpPr>
        <p:spPr>
          <a:xfrm>
            <a:off x="5183188" y="987426"/>
            <a:ext cx="6172200" cy="4873625"/>
          </a:xfrm>
        </p:spPr>
        <p:txBody>
          <a:bodyPr/>
          <a:lstStyle>
            <a:lvl1pPr marL="0" indent="0">
              <a:buNone/>
              <a:defRPr sz="3200"/>
            </a:lvl1pPr>
            <a:lvl2pPr marL="457129" indent="0">
              <a:buNone/>
              <a:defRPr sz="2799"/>
            </a:lvl2pPr>
            <a:lvl3pPr marL="914258" indent="0">
              <a:buNone/>
              <a:defRPr sz="2400"/>
            </a:lvl3pPr>
            <a:lvl4pPr marL="1371385" indent="0">
              <a:buNone/>
              <a:defRPr sz="2000"/>
            </a:lvl4pPr>
            <a:lvl5pPr marL="1828514" indent="0">
              <a:buNone/>
              <a:defRPr sz="2000"/>
            </a:lvl5pPr>
            <a:lvl6pPr marL="2285643" indent="0">
              <a:buNone/>
              <a:defRPr sz="2000"/>
            </a:lvl6pPr>
            <a:lvl7pPr marL="2742772" indent="0">
              <a:buNone/>
              <a:defRPr sz="2000"/>
            </a:lvl7pPr>
            <a:lvl8pPr marL="3199900" indent="0">
              <a:buNone/>
              <a:defRPr sz="2000"/>
            </a:lvl8pPr>
            <a:lvl9pPr marL="3657028" indent="0">
              <a:buNone/>
              <a:defRPr sz="2000"/>
            </a:lvl9pPr>
          </a:lstStyle>
          <a:p>
            <a:endParaRPr lang="fi-FI"/>
          </a:p>
        </p:txBody>
      </p:sp>
      <p:sp>
        <p:nvSpPr>
          <p:cNvPr id="4" name="Tekstin paikkamerkki 3">
            <a:extLst>
              <a:ext uri="{FF2B5EF4-FFF2-40B4-BE49-F238E27FC236}">
                <a16:creationId xmlns:a16="http://schemas.microsoft.com/office/drawing/2014/main" id="{AE4BDEBE-4BAD-4EC7-B754-5DDB1489CD11}"/>
              </a:ext>
            </a:extLst>
          </p:cNvPr>
          <p:cNvSpPr>
            <a:spLocks noGrp="1"/>
          </p:cNvSpPr>
          <p:nvPr>
            <p:ph type="body" sz="half" idx="2"/>
          </p:nvPr>
        </p:nvSpPr>
        <p:spPr>
          <a:xfrm>
            <a:off x="839788" y="2057400"/>
            <a:ext cx="3932237" cy="3811588"/>
          </a:xfrm>
        </p:spPr>
        <p:txBody>
          <a:bodyPr/>
          <a:lstStyle>
            <a:lvl1pPr marL="0" indent="0">
              <a:buNone/>
              <a:defRPr sz="1599"/>
            </a:lvl1pPr>
            <a:lvl2pPr marL="457129" indent="0">
              <a:buNone/>
              <a:defRPr sz="1400"/>
            </a:lvl2pPr>
            <a:lvl3pPr marL="914258" indent="0">
              <a:buNone/>
              <a:defRPr sz="1200"/>
            </a:lvl3pPr>
            <a:lvl4pPr marL="1371385" indent="0">
              <a:buNone/>
              <a:defRPr sz="1000"/>
            </a:lvl4pPr>
            <a:lvl5pPr marL="1828514" indent="0">
              <a:buNone/>
              <a:defRPr sz="1000"/>
            </a:lvl5pPr>
            <a:lvl6pPr marL="2285643" indent="0">
              <a:buNone/>
              <a:defRPr sz="1000"/>
            </a:lvl6pPr>
            <a:lvl7pPr marL="2742772" indent="0">
              <a:buNone/>
              <a:defRPr sz="1000"/>
            </a:lvl7pPr>
            <a:lvl8pPr marL="3199900" indent="0">
              <a:buNone/>
              <a:defRPr sz="1000"/>
            </a:lvl8pPr>
            <a:lvl9pPr marL="3657028"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D99C7CF-CAA6-49EF-9BDB-EC3EAAA9BF99}"/>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6" name="Alatunnisteen paikkamerkki 5">
            <a:extLst>
              <a:ext uri="{FF2B5EF4-FFF2-40B4-BE49-F238E27FC236}">
                <a16:creationId xmlns:a16="http://schemas.microsoft.com/office/drawing/2014/main" id="{F3E89626-E9B5-4CE6-9A62-BBBC172403C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BF2E81-97B6-403D-93CA-4055D197EF0D}"/>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3010214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8BE5C9-9F0E-4CAC-AF19-66749D93463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27D8AC8-B7C0-455C-B48F-4AC59D29FA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2E64134-BEAB-4AAE-AD5D-A965694AF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6FD685-CE48-4BAB-8E3F-A8D92CA32568}"/>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6" name="Alatunnisteen paikkamerkki 5">
            <a:extLst>
              <a:ext uri="{FF2B5EF4-FFF2-40B4-BE49-F238E27FC236}">
                <a16:creationId xmlns:a16="http://schemas.microsoft.com/office/drawing/2014/main" id="{AA7AF7D2-0784-4655-B2C3-2D2E05BBA04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B43AF02-72BB-452E-8FE5-A93465D8E8AB}"/>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3520952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291F6-7EB3-42B9-B14C-E8BF0BA0A27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9631888-34C4-4A09-BCD4-9879C3E69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E4BDEBE-4BAD-4EC7-B754-5DDB1489C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D99C7CF-CAA6-49EF-9BDB-EC3EAAA9BF99}"/>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6" name="Alatunnisteen paikkamerkki 5">
            <a:extLst>
              <a:ext uri="{FF2B5EF4-FFF2-40B4-BE49-F238E27FC236}">
                <a16:creationId xmlns:a16="http://schemas.microsoft.com/office/drawing/2014/main" id="{F3E89626-E9B5-4CE6-9A62-BBBC172403C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BF2E81-97B6-403D-93CA-4055D197EF0D}"/>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397637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087175-357E-4E19-BE98-97D8ADDC350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D9240C2-865D-4B33-960C-7910DE2E682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273C068-D144-444C-878F-19E32EE9DDE4}"/>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7B503209-9CE3-40B6-9B0E-1C9958B35F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D2D6C3B-9503-4B4D-8C7E-3065DCD94F96}"/>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343951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4E7FD74-6589-49BB-85C8-606C77F7D70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771F280-3A3B-42A8-A566-9E33C749AD4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D75BE29-2F42-4413-ADBA-4FDAB746932A}"/>
              </a:ext>
            </a:extLst>
          </p:cNvPr>
          <p:cNvSpPr>
            <a:spLocks noGrp="1"/>
          </p:cNvSpPr>
          <p:nvPr>
            <p:ph type="dt" sz="half" idx="10"/>
          </p:nvPr>
        </p:nvSpPr>
        <p:spPr/>
        <p:txBody>
          <a:body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98967DB8-BDE3-4E51-9618-A8BDFD9CE1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A1ABF30-E046-454A-BC89-9BCD59A55EC6}"/>
              </a:ext>
            </a:extLst>
          </p:cNvPr>
          <p:cNvSpPr>
            <a:spLocks noGrp="1"/>
          </p:cNvSpPr>
          <p:nvPr>
            <p:ph type="sldNum" sz="quarter" idx="12"/>
          </p:nvPr>
        </p:nvSpPr>
        <p:spPr/>
        <p:txBody>
          <a:bodyPr/>
          <a:lstStyle/>
          <a:p>
            <a:fld id="{82C1A81A-4C1E-4D2D-922A-6BB74E109F9F}" type="slidenum">
              <a:rPr lang="fi-FI" smtClean="0"/>
              <a:t>‹#›</a:t>
            </a:fld>
            <a:endParaRPr lang="fi-FI"/>
          </a:p>
        </p:txBody>
      </p:sp>
    </p:spTree>
    <p:extLst>
      <p:ext uri="{BB962C8B-B14F-4D97-AF65-F5344CB8AC3E}">
        <p14:creationId xmlns:p14="http://schemas.microsoft.com/office/powerpoint/2010/main" val="384429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61EC27-60B8-4B90-91BA-1C870EA75A5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A080F5D-1F07-45B2-B6BA-03C4852BD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9DF4FFA0-03CF-4158-AB91-4A1BCD32A01D}"/>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5" name="Alatunnisteen paikkamerkki 4">
            <a:extLst>
              <a:ext uri="{FF2B5EF4-FFF2-40B4-BE49-F238E27FC236}">
                <a16:creationId xmlns:a16="http://schemas.microsoft.com/office/drawing/2014/main" id="{85C75080-0AFC-4333-9B6D-B04DD187DAC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BF345EB-05FF-478E-BD33-AD378B0250A8}"/>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300010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7FE91C-A46B-4763-B8BC-59FBB5F8771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D340D28-CD7B-477F-A331-850B0FC2F793}"/>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E0DCC8F-0F94-49EB-8A2C-8E16C251B671}"/>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F8E09D2-EF22-4BA0-9F3D-94C2C1E0C015}"/>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6" name="Alatunnisteen paikkamerkki 5">
            <a:extLst>
              <a:ext uri="{FF2B5EF4-FFF2-40B4-BE49-F238E27FC236}">
                <a16:creationId xmlns:a16="http://schemas.microsoft.com/office/drawing/2014/main" id="{CE10FB84-6080-45DB-848A-2EB53A01E4D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65645EE-EA36-4E1E-B506-066FC89A39DF}"/>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16260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FCBCC-AFC0-43B3-AC3C-D5FBEB07388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BDEC9C2-E45D-46DF-A6D9-B94F7A7E6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1E815067-446E-4A7E-9F8D-D439329BEF5B}"/>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43F6386-EB87-42AF-BFEB-29E3FF68C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F7CC12FB-43FC-4BB0-870B-90959D95BC35}"/>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C0CD87C-BE9C-44DA-8B9B-D4704F71F927}"/>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8" name="Alatunnisteen paikkamerkki 7">
            <a:extLst>
              <a:ext uri="{FF2B5EF4-FFF2-40B4-BE49-F238E27FC236}">
                <a16:creationId xmlns:a16="http://schemas.microsoft.com/office/drawing/2014/main" id="{77D9ECBE-2526-408E-AE8B-569EA9156A3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48B93D0-09D4-4413-8F36-2E740C6214D8}"/>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392142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C32B59-DC61-44F2-9CD8-811132CAB4A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CE2575D-6FC9-49CC-9538-351030DAD0AB}"/>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4" name="Alatunnisteen paikkamerkki 3">
            <a:extLst>
              <a:ext uri="{FF2B5EF4-FFF2-40B4-BE49-F238E27FC236}">
                <a16:creationId xmlns:a16="http://schemas.microsoft.com/office/drawing/2014/main" id="{76E4DBB3-4884-447A-B4AE-D11A6FE2FB3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01B7976-0736-40E0-AF68-E948E7C7208A}"/>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390230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73BF72E-C334-4552-8E7E-F0A9D7C3C9FE}"/>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3" name="Alatunnisteen paikkamerkki 2">
            <a:extLst>
              <a:ext uri="{FF2B5EF4-FFF2-40B4-BE49-F238E27FC236}">
                <a16:creationId xmlns:a16="http://schemas.microsoft.com/office/drawing/2014/main" id="{CE59421B-AF03-44AA-9841-0C37B6A7428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9C9D58F-0B27-4305-8A71-01F500D39FC2}"/>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77381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C6AC2-6FAD-4C0C-9278-4F8788796A5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8DDB590-6EBB-40E8-A0D5-D3098DE82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FC08101-58F8-4576-A48C-F45FEBADB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C400F15F-B5D3-4904-85FD-67C5E1C0A7CC}"/>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6" name="Alatunnisteen paikkamerkki 5">
            <a:extLst>
              <a:ext uri="{FF2B5EF4-FFF2-40B4-BE49-F238E27FC236}">
                <a16:creationId xmlns:a16="http://schemas.microsoft.com/office/drawing/2014/main" id="{FC2FB953-A20E-46A7-AA92-DDE88DD2370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2AF8F8C-2734-434D-889B-B83C543C7053}"/>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32380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8203B-D1A7-46DB-925C-3631A2EB36B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A5F4B10-8729-426D-95A0-83260B928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0C3D49D-C0A6-4B1D-8D4B-F57EFD6C2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67086C35-DA42-4073-9E75-4B354275CD13}"/>
              </a:ext>
            </a:extLst>
          </p:cNvPr>
          <p:cNvSpPr>
            <a:spLocks noGrp="1"/>
          </p:cNvSpPr>
          <p:nvPr>
            <p:ph type="dt" sz="half" idx="10"/>
          </p:nvPr>
        </p:nvSpPr>
        <p:spPr/>
        <p:txBody>
          <a:bodyPr/>
          <a:lstStyle/>
          <a:p>
            <a:fld id="{3656DECB-1ACA-46FD-9F00-04E31743B280}" type="datetimeFigureOut">
              <a:rPr lang="fi-FI" smtClean="0"/>
              <a:t>25.5.2023</a:t>
            </a:fld>
            <a:endParaRPr lang="fi-FI"/>
          </a:p>
        </p:txBody>
      </p:sp>
      <p:sp>
        <p:nvSpPr>
          <p:cNvPr id="6" name="Alatunnisteen paikkamerkki 5">
            <a:extLst>
              <a:ext uri="{FF2B5EF4-FFF2-40B4-BE49-F238E27FC236}">
                <a16:creationId xmlns:a16="http://schemas.microsoft.com/office/drawing/2014/main" id="{16858461-F02C-4700-8532-D549726BA46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F0FDF01-B85D-4A76-9C26-4209F3C995D9}"/>
              </a:ext>
            </a:extLst>
          </p:cNvPr>
          <p:cNvSpPr>
            <a:spLocks noGrp="1"/>
          </p:cNvSpPr>
          <p:nvPr>
            <p:ph type="sldNum" sz="quarter" idx="12"/>
          </p:nvPr>
        </p:nvSpPr>
        <p:spPr/>
        <p:txBody>
          <a:bodyPr/>
          <a:lstStyle/>
          <a:p>
            <a:fld id="{CC88323A-2EAC-4B58-B07D-2281AB22A0BA}" type="slidenum">
              <a:rPr lang="fi-FI" smtClean="0"/>
              <a:t>‹#›</a:t>
            </a:fld>
            <a:endParaRPr lang="fi-FI"/>
          </a:p>
        </p:txBody>
      </p:sp>
    </p:spTree>
    <p:extLst>
      <p:ext uri="{BB962C8B-B14F-4D97-AF65-F5344CB8AC3E}">
        <p14:creationId xmlns:p14="http://schemas.microsoft.com/office/powerpoint/2010/main" val="88844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6C8B3EB-25B4-406D-AB15-FFE77E9FA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C2D0309-4A32-4411-B3F3-1A138AA7A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60FCA9B-72F8-428C-83D2-1A97143EB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6DECB-1ACA-46FD-9F00-04E31743B280}" type="datetimeFigureOut">
              <a:rPr lang="fi-FI" smtClean="0"/>
              <a:t>25.5.2023</a:t>
            </a:fld>
            <a:endParaRPr lang="fi-FI"/>
          </a:p>
        </p:txBody>
      </p:sp>
      <p:sp>
        <p:nvSpPr>
          <p:cNvPr id="5" name="Alatunnisteen paikkamerkki 4">
            <a:extLst>
              <a:ext uri="{FF2B5EF4-FFF2-40B4-BE49-F238E27FC236}">
                <a16:creationId xmlns:a16="http://schemas.microsoft.com/office/drawing/2014/main" id="{893B217D-FE12-41F4-90C2-E235664FC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1718675-1943-464A-9DD7-4A40DF57EB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8323A-2EAC-4B58-B07D-2281AB22A0BA}" type="slidenum">
              <a:rPr lang="fi-FI" smtClean="0"/>
              <a:t>‹#›</a:t>
            </a:fld>
            <a:endParaRPr lang="fi-FI"/>
          </a:p>
        </p:txBody>
      </p:sp>
    </p:spTree>
    <p:extLst>
      <p:ext uri="{BB962C8B-B14F-4D97-AF65-F5344CB8AC3E}">
        <p14:creationId xmlns:p14="http://schemas.microsoft.com/office/powerpoint/2010/main" val="107251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13C9509-EAB2-45E8-B2FF-086CA1CA8A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744A783-C3D0-4AFD-AB30-F5B446295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8C5D33-DB9C-472B-B647-DC60A61B6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6D4D1-7691-42BF-AD1D-79E2051A6C03}" type="datetimeFigureOut">
              <a:rPr lang="fi-FI" smtClean="0"/>
              <a:t>25.5.2023</a:t>
            </a:fld>
            <a:endParaRPr lang="fi-FI"/>
          </a:p>
        </p:txBody>
      </p:sp>
      <p:sp>
        <p:nvSpPr>
          <p:cNvPr id="5" name="Alatunnisteen paikkamerkki 4">
            <a:extLst>
              <a:ext uri="{FF2B5EF4-FFF2-40B4-BE49-F238E27FC236}">
                <a16:creationId xmlns:a16="http://schemas.microsoft.com/office/drawing/2014/main" id="{BCB7FB3A-28E8-47A5-829F-8B269439B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C017E35-8ED8-46B2-AC86-F8670D34D1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1A81A-4C1E-4D2D-922A-6BB74E109F9F}" type="slidenum">
              <a:rPr lang="fi-FI" smtClean="0"/>
              <a:t>‹#›</a:t>
            </a:fld>
            <a:endParaRPr lang="fi-FI"/>
          </a:p>
        </p:txBody>
      </p:sp>
    </p:spTree>
    <p:extLst>
      <p:ext uri="{BB962C8B-B14F-4D97-AF65-F5344CB8AC3E}">
        <p14:creationId xmlns:p14="http://schemas.microsoft.com/office/powerpoint/2010/main" val="340516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1.jpg"/><Relationship Id="rId4" Type="http://schemas.openxmlformats.org/officeDocument/2006/relationships/image" Target="../media/image30.emf"/><Relationship Id="rId9"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8CBD84A6-EB30-40B9-B94E-2B8AF3C49DC5}"/>
              </a:ext>
            </a:extLst>
          </p:cNvPr>
          <p:cNvSpPr>
            <a:spLocks noGrp="1"/>
          </p:cNvSpPr>
          <p:nvPr>
            <p:ph type="ctrTitle"/>
          </p:nvPr>
        </p:nvSpPr>
        <p:spPr>
          <a:xfrm>
            <a:off x="1386865" y="818984"/>
            <a:ext cx="6596245" cy="3268520"/>
          </a:xfrm>
        </p:spPr>
        <p:txBody>
          <a:bodyPr>
            <a:normAutofit/>
          </a:bodyPr>
          <a:lstStyle/>
          <a:p>
            <a:pPr algn="r"/>
            <a:r>
              <a:rPr lang="fi-FI" sz="4800" dirty="0" err="1">
                <a:solidFill>
                  <a:srgbClr val="FFFFFF"/>
                </a:solidFill>
              </a:rPr>
              <a:t>Sustainable</a:t>
            </a:r>
            <a:r>
              <a:rPr lang="fi-FI" sz="4800" dirty="0">
                <a:solidFill>
                  <a:srgbClr val="FFFFFF"/>
                </a:solidFill>
              </a:rPr>
              <a:t> </a:t>
            </a:r>
            <a:r>
              <a:rPr lang="fi-FI" sz="4800" dirty="0" err="1">
                <a:solidFill>
                  <a:srgbClr val="FFFFFF"/>
                </a:solidFill>
              </a:rPr>
              <a:t>Development</a:t>
            </a:r>
            <a:r>
              <a:rPr lang="fi-FI" sz="4800" dirty="0">
                <a:solidFill>
                  <a:srgbClr val="FFFFFF"/>
                </a:solidFill>
              </a:rPr>
              <a:t> </a:t>
            </a:r>
            <a:r>
              <a:rPr lang="fi-FI" sz="4800" dirty="0" err="1">
                <a:solidFill>
                  <a:srgbClr val="FFFFFF"/>
                </a:solidFill>
              </a:rPr>
              <a:t>Goals</a:t>
            </a:r>
            <a:r>
              <a:rPr lang="fi-FI" sz="4800" dirty="0">
                <a:solidFill>
                  <a:srgbClr val="FFFFFF"/>
                </a:solidFill>
              </a:rPr>
              <a:t> and </a:t>
            </a:r>
            <a:r>
              <a:rPr lang="fi-FI" sz="4800" dirty="0" err="1">
                <a:solidFill>
                  <a:srgbClr val="FFFFFF"/>
                </a:solidFill>
              </a:rPr>
              <a:t>Circular</a:t>
            </a:r>
            <a:r>
              <a:rPr lang="fi-FI" sz="4800" dirty="0">
                <a:solidFill>
                  <a:srgbClr val="FFFFFF"/>
                </a:solidFill>
              </a:rPr>
              <a:t> </a:t>
            </a:r>
            <a:r>
              <a:rPr lang="fi-FI" sz="4800" dirty="0" err="1">
                <a:solidFill>
                  <a:srgbClr val="FFFFFF"/>
                </a:solidFill>
              </a:rPr>
              <a:t>Economy</a:t>
            </a:r>
            <a:endParaRPr lang="fi-FI" sz="4800" dirty="0">
              <a:solidFill>
                <a:srgbClr val="FFFFFF"/>
              </a:solidFill>
            </a:endParaRPr>
          </a:p>
        </p:txBody>
      </p:sp>
      <p:sp>
        <p:nvSpPr>
          <p:cNvPr id="20" name="Rectangle 19">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aotsikko 2">
            <a:extLst>
              <a:ext uri="{FF2B5EF4-FFF2-40B4-BE49-F238E27FC236}">
                <a16:creationId xmlns:a16="http://schemas.microsoft.com/office/drawing/2014/main" id="{1FD1AF9B-F00C-4600-8202-09738308DE94}"/>
              </a:ext>
            </a:extLst>
          </p:cNvPr>
          <p:cNvSpPr>
            <a:spLocks noGrp="1"/>
          </p:cNvSpPr>
          <p:nvPr>
            <p:ph type="subTitle" idx="1"/>
          </p:nvPr>
        </p:nvSpPr>
        <p:spPr>
          <a:xfrm>
            <a:off x="1931874" y="4797188"/>
            <a:ext cx="6051236" cy="1241828"/>
          </a:xfrm>
        </p:spPr>
        <p:txBody>
          <a:bodyPr vert="horz" lIns="91440" tIns="45720" rIns="91440" bIns="45720" rtlCol="0" anchor="t">
            <a:normAutofit/>
          </a:bodyPr>
          <a:lstStyle/>
          <a:p>
            <a:pPr algn="r"/>
            <a:r>
              <a:rPr lang="fi-FI" sz="2000" dirty="0">
                <a:solidFill>
                  <a:srgbClr val="FFFFFF"/>
                </a:solidFill>
              </a:rPr>
              <a:t>Jenni Kauppila</a:t>
            </a:r>
          </a:p>
          <a:p>
            <a:pPr algn="r"/>
            <a:r>
              <a:rPr lang="fi-FI" sz="2000" dirty="0" err="1">
                <a:solidFill>
                  <a:srgbClr val="FFFFFF"/>
                </a:solidFill>
              </a:rPr>
              <a:t>Advocacy</a:t>
            </a:r>
            <a:r>
              <a:rPr lang="fi-FI" sz="2000" dirty="0">
                <a:solidFill>
                  <a:srgbClr val="FFFFFF"/>
                </a:solidFill>
              </a:rPr>
              <a:t> </a:t>
            </a:r>
            <a:r>
              <a:rPr lang="fi-FI" sz="2000" dirty="0" err="1">
                <a:solidFill>
                  <a:srgbClr val="FFFFFF"/>
                </a:solidFill>
              </a:rPr>
              <a:t>Officer</a:t>
            </a:r>
          </a:p>
          <a:p>
            <a:pPr algn="r"/>
            <a:r>
              <a:rPr lang="fi-FI" sz="2000" dirty="0">
                <a:solidFill>
                  <a:srgbClr val="FFFFFF"/>
                </a:solidFill>
              </a:rPr>
              <a:t>United </a:t>
            </a:r>
            <a:r>
              <a:rPr lang="fi-FI" sz="2000" dirty="0" err="1">
                <a:solidFill>
                  <a:srgbClr val="FFFFFF"/>
                </a:solidFill>
              </a:rPr>
              <a:t>Nations</a:t>
            </a:r>
            <a:r>
              <a:rPr lang="fi-FI" sz="2000" dirty="0">
                <a:solidFill>
                  <a:srgbClr val="FFFFFF"/>
                </a:solidFill>
              </a:rPr>
              <a:t> Association of Finland</a:t>
            </a:r>
            <a:endParaRPr lang="fi-FI" sz="2000">
              <a:solidFill>
                <a:srgbClr val="FFFFFF"/>
              </a:solidFill>
              <a:cs typeface="Calibri"/>
            </a:endParaRPr>
          </a:p>
          <a:p>
            <a:pPr algn="r"/>
            <a:endParaRPr lang="fi-FI" sz="2000">
              <a:solidFill>
                <a:srgbClr val="FFFFFF"/>
              </a:solidFill>
            </a:endParaRPr>
          </a:p>
        </p:txBody>
      </p:sp>
      <p:sp>
        <p:nvSpPr>
          <p:cNvPr id="22" name="Rectangle 21">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https://euc-powerpoint.officeapps.live.com/pods/GetClipboardImage.ashx?Id=6c130624-1eb3-420e-837a-fa37a8af88af&amp;DC=PSE1&amp;pkey=f890dc4c-d58a-4fc9-b9d6-32e8b8dee6e3&amp;wdwaccluster=PSE1">
            <a:extLst>
              <a:ext uri="{FF2B5EF4-FFF2-40B4-BE49-F238E27FC236}">
                <a16:creationId xmlns:a16="http://schemas.microsoft.com/office/drawing/2014/main" id="{8A3F2F52-2C95-419E-B180-503B2A6E57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 name="AutoShape 4" descr="https://euc-powerpoint.officeapps.live.com/pods/GetClipboardImage.ashx?Id=6be96de4-6f2c-4c0f-afb8-b1a317174320&amp;DC=PSE1&amp;pkey=9e8ead56-1a30-4695-b4a7-a8715cc3e4ca&amp;wdwaccluster=PSE1">
            <a:extLst>
              <a:ext uri="{FF2B5EF4-FFF2-40B4-BE49-F238E27FC236}">
                <a16:creationId xmlns:a16="http://schemas.microsoft.com/office/drawing/2014/main" id="{4354DC57-F7ED-4230-B21B-B1789BD4CA4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1" name="Kuva 10">
            <a:extLst>
              <a:ext uri="{FF2B5EF4-FFF2-40B4-BE49-F238E27FC236}">
                <a16:creationId xmlns:a16="http://schemas.microsoft.com/office/drawing/2014/main" id="{7855902A-FB7C-468A-B862-4B5AE67B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479" y="4797188"/>
            <a:ext cx="3048000" cy="1280160"/>
          </a:xfrm>
          <a:prstGeom prst="rect">
            <a:avLst/>
          </a:prstGeom>
        </p:spPr>
      </p:pic>
    </p:spTree>
    <p:extLst>
      <p:ext uri="{BB962C8B-B14F-4D97-AF65-F5344CB8AC3E}">
        <p14:creationId xmlns:p14="http://schemas.microsoft.com/office/powerpoint/2010/main" val="311614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4" descr="Kuva, joka sisältää kohteen teksti&#10;&#10;Kuvaus luotu automaattisesti">
            <a:extLst>
              <a:ext uri="{FF2B5EF4-FFF2-40B4-BE49-F238E27FC236}">
                <a16:creationId xmlns:a16="http://schemas.microsoft.com/office/drawing/2014/main" id="{92495E88-9155-F145-AB0D-F552368605B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68550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2">
            <a:extLst>
              <a:ext uri="{FF2B5EF4-FFF2-40B4-BE49-F238E27FC236}">
                <a16:creationId xmlns:a16="http://schemas.microsoft.com/office/drawing/2014/main" id="{5C995E15-3A47-35A8-C6D4-45D5D0865DD2}"/>
              </a:ext>
            </a:extLst>
          </p:cNvPr>
          <p:cNvPicPr>
            <a:picLocks noChangeAspect="1"/>
          </p:cNvPicPr>
          <p:nvPr/>
        </p:nvPicPr>
        <p:blipFill rotWithShape="1">
          <a:blip r:embed="rId2"/>
          <a:srcRect l="27520" t="34205" r="30125" b="22334"/>
          <a:stretch/>
        </p:blipFill>
        <p:spPr>
          <a:xfrm>
            <a:off x="942" y="4732"/>
            <a:ext cx="12195958" cy="7038054"/>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D40B9611-91B8-D977-28FC-6D163849CC77}"/>
              </a:ext>
            </a:extLst>
          </p:cNvPr>
          <p:cNvSpPr txBox="1"/>
          <p:nvPr/>
        </p:nvSpPr>
        <p:spPr>
          <a:xfrm>
            <a:off x="593766" y="4865585"/>
            <a:ext cx="45917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dirty="0">
                <a:cs typeface="Calibri"/>
              </a:rPr>
              <a:t>Global </a:t>
            </a:r>
            <a:r>
              <a:rPr lang="fi-FI" sz="1200" err="1">
                <a:cs typeface="Calibri"/>
              </a:rPr>
              <a:t>Compact</a:t>
            </a:r>
            <a:r>
              <a:rPr lang="fi-FI" sz="1200" dirty="0">
                <a:cs typeface="Calibri"/>
              </a:rPr>
              <a:t> Finland, 2023. </a:t>
            </a:r>
            <a:r>
              <a:rPr lang="fi-FI" sz="1200" dirty="0">
                <a:ea typeface="+mn-lt"/>
                <a:cs typeface="+mn-lt"/>
              </a:rPr>
              <a:t>https://www.globalcompact.fi/page/78?displayformdetails=true&amp;fid=974</a:t>
            </a:r>
            <a:endParaRPr lang="fi-FI" sz="1200">
              <a:cs typeface="Calibri"/>
            </a:endParaRPr>
          </a:p>
        </p:txBody>
      </p:sp>
    </p:spTree>
    <p:extLst>
      <p:ext uri="{BB962C8B-B14F-4D97-AF65-F5344CB8AC3E}">
        <p14:creationId xmlns:p14="http://schemas.microsoft.com/office/powerpoint/2010/main" val="417572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40731D15-E943-14A6-FB34-F1ED2E62EE98}"/>
              </a:ext>
            </a:extLst>
          </p:cNvPr>
          <p:cNvSpPr txBox="1"/>
          <p:nvPr/>
        </p:nvSpPr>
        <p:spPr>
          <a:xfrm>
            <a:off x="290946" y="6080166"/>
            <a:ext cx="98090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https://kiertotaloussuomi.fi/wp-content/uploads/2023/02/Kiertotalous-%E2%80%93-kuluttajakaupassa-policy-brief-1.pdf</a:t>
            </a:r>
          </a:p>
        </p:txBody>
      </p:sp>
      <p:sp>
        <p:nvSpPr>
          <p:cNvPr id="3" name="Otsikko 2">
            <a:extLst>
              <a:ext uri="{FF2B5EF4-FFF2-40B4-BE49-F238E27FC236}">
                <a16:creationId xmlns:a16="http://schemas.microsoft.com/office/drawing/2014/main" id="{34ED01CC-F2D8-5C22-D185-5FCF3B1CA367}"/>
              </a:ext>
            </a:extLst>
          </p:cNvPr>
          <p:cNvSpPr>
            <a:spLocks noGrp="1"/>
          </p:cNvSpPr>
          <p:nvPr>
            <p:ph type="title"/>
          </p:nvPr>
        </p:nvSpPr>
        <p:spPr>
          <a:xfrm>
            <a:off x="333935" y="477184"/>
            <a:ext cx="10067365" cy="1347974"/>
          </a:xfrm>
        </p:spPr>
        <p:txBody>
          <a:bodyPr/>
          <a:lstStyle/>
          <a:p>
            <a:r>
              <a:rPr lang="fi-FI" dirty="0" err="1">
                <a:cs typeface="Calibri Light"/>
              </a:rPr>
              <a:t>Improving</a:t>
            </a:r>
            <a:r>
              <a:rPr lang="fi-FI" dirty="0">
                <a:cs typeface="Calibri Light"/>
              </a:rPr>
              <a:t> </a:t>
            </a:r>
            <a:r>
              <a:rPr lang="fi-FI" dirty="0" err="1">
                <a:cs typeface="Calibri Light"/>
              </a:rPr>
              <a:t>circular</a:t>
            </a:r>
            <a:r>
              <a:rPr lang="fi-FI" dirty="0">
                <a:cs typeface="Calibri Light"/>
              </a:rPr>
              <a:t> </a:t>
            </a:r>
            <a:r>
              <a:rPr lang="fi-FI" dirty="0" err="1">
                <a:cs typeface="Calibri Light"/>
              </a:rPr>
              <a:t>economy</a:t>
            </a:r>
            <a:r>
              <a:rPr lang="fi-FI" dirty="0">
                <a:cs typeface="Calibri Light"/>
              </a:rPr>
              <a:t> in </a:t>
            </a:r>
            <a:r>
              <a:rPr lang="fi-FI" dirty="0" err="1">
                <a:cs typeface="Calibri Light"/>
              </a:rPr>
              <a:t>consumer</a:t>
            </a:r>
            <a:r>
              <a:rPr lang="fi-FI" dirty="0">
                <a:cs typeface="Calibri Light"/>
              </a:rPr>
              <a:t> business</a:t>
            </a:r>
          </a:p>
        </p:txBody>
      </p:sp>
      <p:graphicFrame>
        <p:nvGraphicFramePr>
          <p:cNvPr id="8" name="Sisällön paikkamerkki 3">
            <a:extLst>
              <a:ext uri="{FF2B5EF4-FFF2-40B4-BE49-F238E27FC236}">
                <a16:creationId xmlns:a16="http://schemas.microsoft.com/office/drawing/2014/main" id="{E6A6A2F6-4896-4182-CE76-470DEE362FF5}"/>
              </a:ext>
            </a:extLst>
          </p:cNvPr>
          <p:cNvGraphicFramePr>
            <a:graphicFrameLocks noGrp="1"/>
          </p:cNvGraphicFramePr>
          <p:nvPr>
            <p:ph idx="1"/>
          </p:nvPr>
        </p:nvGraphicFramePr>
        <p:xfrm>
          <a:off x="838200" y="1825625"/>
          <a:ext cx="10515600" cy="4026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Kuva, joka sisältää kohteen teksti&#10;&#10;Kuvaus luotu automaattisesti">
            <a:extLst>
              <a:ext uri="{FF2B5EF4-FFF2-40B4-BE49-F238E27FC236}">
                <a16:creationId xmlns:a16="http://schemas.microsoft.com/office/drawing/2014/main" id="{91867884-4CA8-FC72-308A-E424FE04B0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1897" y="140057"/>
            <a:ext cx="1834801" cy="770616"/>
          </a:xfrm>
          <a:prstGeom prst="rect">
            <a:avLst/>
          </a:prstGeom>
        </p:spPr>
      </p:pic>
    </p:spTree>
    <p:extLst>
      <p:ext uri="{BB962C8B-B14F-4D97-AF65-F5344CB8AC3E}">
        <p14:creationId xmlns:p14="http://schemas.microsoft.com/office/powerpoint/2010/main" val="293163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D5FD90E-CDDD-1D1A-B008-A2E072360E48}"/>
              </a:ext>
            </a:extLst>
          </p:cNvPr>
          <p:cNvSpPr>
            <a:spLocks noGrp="1"/>
          </p:cNvSpPr>
          <p:nvPr>
            <p:ph type="title"/>
          </p:nvPr>
        </p:nvSpPr>
        <p:spPr>
          <a:xfrm>
            <a:off x="1371599" y="294538"/>
            <a:ext cx="9895951" cy="1033669"/>
          </a:xfrm>
        </p:spPr>
        <p:txBody>
          <a:bodyPr>
            <a:normAutofit/>
          </a:bodyPr>
          <a:lstStyle/>
          <a:p>
            <a:r>
              <a:rPr lang="fi-FI" sz="4000">
                <a:solidFill>
                  <a:srgbClr val="FFFFFF"/>
                </a:solidFill>
                <a:cs typeface="Calibri Light"/>
              </a:rPr>
              <a:t>Circular economy in cities: case Tampere</a:t>
            </a:r>
            <a:endParaRPr lang="fi-FI" sz="4000">
              <a:solidFill>
                <a:srgbClr val="FFFFFF"/>
              </a:solidFill>
            </a:endParaRPr>
          </a:p>
        </p:txBody>
      </p:sp>
      <p:sp>
        <p:nvSpPr>
          <p:cNvPr id="15" name="Sisällön paikkamerkki 2">
            <a:extLst>
              <a:ext uri="{FF2B5EF4-FFF2-40B4-BE49-F238E27FC236}">
                <a16:creationId xmlns:a16="http://schemas.microsoft.com/office/drawing/2014/main" id="{A8F9A696-E2AF-8A51-CB7C-73410F9B08DF}"/>
              </a:ext>
            </a:extLst>
          </p:cNvPr>
          <p:cNvSpPr>
            <a:spLocks noGrp="1"/>
          </p:cNvSpPr>
          <p:nvPr>
            <p:ph idx="1"/>
          </p:nvPr>
        </p:nvSpPr>
        <p:spPr>
          <a:xfrm>
            <a:off x="1371599" y="2318197"/>
            <a:ext cx="9724031" cy="3683358"/>
          </a:xfrm>
        </p:spPr>
        <p:txBody>
          <a:bodyPr vert="horz" lIns="91440" tIns="45720" rIns="91440" bIns="45720" rtlCol="0" anchor="ctr">
            <a:normAutofit fontScale="92500" lnSpcReduction="20000"/>
          </a:bodyPr>
          <a:lstStyle/>
          <a:p>
            <a:r>
              <a:rPr lang="en-US" sz="1600" dirty="0">
                <a:ea typeface="+mn-lt"/>
                <a:cs typeface="+mn-lt"/>
              </a:rPr>
              <a:t>The City of Tampere decided to carry out the renovation of one of its main streets, </a:t>
            </a:r>
            <a:r>
              <a:rPr lang="en-US" sz="1600" dirty="0" err="1">
                <a:ea typeface="+mn-lt"/>
                <a:cs typeface="+mn-lt"/>
              </a:rPr>
              <a:t>Yliopistonkatu</a:t>
            </a:r>
            <a:r>
              <a:rPr lang="en-US" sz="1600" dirty="0">
                <a:ea typeface="+mn-lt"/>
                <a:cs typeface="+mn-lt"/>
              </a:rPr>
              <a:t>, using new public circular economy criteria as part of the </a:t>
            </a:r>
            <a:r>
              <a:rPr lang="en-US" sz="1600" dirty="0" err="1">
                <a:ea typeface="+mn-lt"/>
                <a:cs typeface="+mn-lt"/>
              </a:rPr>
              <a:t>Design&amp;Build</a:t>
            </a:r>
            <a:r>
              <a:rPr lang="en-US" sz="1600" dirty="0">
                <a:ea typeface="+mn-lt"/>
                <a:cs typeface="+mn-lt"/>
              </a:rPr>
              <a:t> operating model. </a:t>
            </a:r>
            <a:endParaRPr lang="fi-FI" sz="1600" dirty="0">
              <a:ea typeface="+mn-lt"/>
              <a:cs typeface="+mn-lt"/>
            </a:endParaRPr>
          </a:p>
          <a:p>
            <a:r>
              <a:rPr lang="en-US" sz="1600" dirty="0">
                <a:ea typeface="+mn-lt"/>
                <a:cs typeface="+mn-lt"/>
              </a:rPr>
              <a:t>The criteria were developed by the city of Tampere, together with the KIEPPI Project, experts from the university, research </a:t>
            </a:r>
            <a:r>
              <a:rPr lang="en-US" sz="1600" dirty="0" err="1">
                <a:ea typeface="+mn-lt"/>
                <a:cs typeface="+mn-lt"/>
              </a:rPr>
              <a:t>programmes</a:t>
            </a:r>
            <a:r>
              <a:rPr lang="en-US" sz="1600" dirty="0">
                <a:ea typeface="+mn-lt"/>
                <a:cs typeface="+mn-lt"/>
              </a:rPr>
              <a:t>, the UUMA4 </a:t>
            </a:r>
            <a:r>
              <a:rPr lang="en-US" sz="1600" dirty="0" err="1">
                <a:ea typeface="+mn-lt"/>
                <a:cs typeface="+mn-lt"/>
              </a:rPr>
              <a:t>programme</a:t>
            </a:r>
            <a:r>
              <a:rPr lang="en-US" sz="1600" dirty="0">
                <a:ea typeface="+mn-lt"/>
                <a:cs typeface="+mn-lt"/>
              </a:rPr>
              <a:t> and companies. The city pioneered this approach, as it is the first time in Finland that this type of circular economy public procurement criteria are applied. </a:t>
            </a:r>
            <a:endParaRPr lang="fi-FI" sz="1600" dirty="0">
              <a:cs typeface="Calibri" panose="020F0502020204030204"/>
            </a:endParaRPr>
          </a:p>
          <a:p>
            <a:r>
              <a:rPr lang="en-US" sz="1600" dirty="0">
                <a:ea typeface="+mn-lt"/>
                <a:cs typeface="+mn-lt"/>
              </a:rPr>
              <a:t>As part of the procurement development, the chosen contractor had to write an environmental plan, to ensure that environmental criteria were really taken into account. </a:t>
            </a:r>
            <a:endParaRPr lang="fi-FI" sz="1600" dirty="0">
              <a:ea typeface="+mn-lt"/>
              <a:cs typeface="+mn-lt"/>
            </a:endParaRPr>
          </a:p>
          <a:p>
            <a:r>
              <a:rPr lang="en-US" sz="1600" dirty="0">
                <a:ea typeface="+mn-lt"/>
                <a:cs typeface="+mn-lt"/>
              </a:rPr>
              <a:t>Examples of criteria used in the procurement process are: </a:t>
            </a:r>
            <a:endParaRPr lang="fi-FI" sz="1600" dirty="0">
              <a:ea typeface="+mn-lt"/>
              <a:cs typeface="+mn-lt"/>
            </a:endParaRPr>
          </a:p>
          <a:p>
            <a:pPr>
              <a:buFont typeface="Calibri" panose="020B0604020202020204" pitchFamily="34" charset="0"/>
              <a:buChar char="-"/>
            </a:pPr>
            <a:r>
              <a:rPr lang="en-US" sz="1600" dirty="0">
                <a:ea typeface="+mn-lt"/>
                <a:cs typeface="+mn-lt"/>
              </a:rPr>
              <a:t>recovered materials used % in the project</a:t>
            </a:r>
            <a:endParaRPr lang="fi-FI" sz="1600" dirty="0">
              <a:ea typeface="+mn-lt"/>
              <a:cs typeface="+mn-lt"/>
            </a:endParaRPr>
          </a:p>
          <a:p>
            <a:pPr>
              <a:buFont typeface="Calibri" panose="020B0604020202020204" pitchFamily="34" charset="0"/>
              <a:buChar char="-"/>
            </a:pPr>
            <a:r>
              <a:rPr lang="en-US" sz="1600" dirty="0">
                <a:ea typeface="+mn-lt"/>
                <a:cs typeface="+mn-lt"/>
              </a:rPr>
              <a:t>environmental plan of the tendering company</a:t>
            </a:r>
            <a:endParaRPr lang="fi-FI" sz="1600" dirty="0">
              <a:ea typeface="+mn-lt"/>
              <a:cs typeface="+mn-lt"/>
            </a:endParaRPr>
          </a:p>
          <a:p>
            <a:pPr>
              <a:buFont typeface="Calibri" panose="020B0604020202020204" pitchFamily="34" charset="0"/>
              <a:buChar char="-"/>
            </a:pPr>
            <a:r>
              <a:rPr lang="en-US" sz="1600" dirty="0">
                <a:ea typeface="+mn-lt"/>
                <a:cs typeface="+mn-lt"/>
              </a:rPr>
              <a:t> transportations trips (km) for building materials (no longer than 20km). </a:t>
            </a:r>
            <a:endParaRPr lang="fi-FI" sz="1600">
              <a:ea typeface="+mn-lt"/>
              <a:cs typeface="+mn-lt"/>
            </a:endParaRPr>
          </a:p>
          <a:p>
            <a:pPr>
              <a:buFont typeface="Calibri" panose="020B0604020202020204" pitchFamily="34" charset="0"/>
              <a:buChar char="-"/>
            </a:pPr>
            <a:r>
              <a:rPr lang="en-US" sz="1600" dirty="0">
                <a:ea typeface="+mn-lt"/>
                <a:cs typeface="+mn-lt"/>
              </a:rPr>
              <a:t>the local company will reutilize at least 70% of the materials generated at the place of origin and of the surpluses generated in the contract outside the contract, using the remaining of the recycled materials outside the contract to up to 50%. </a:t>
            </a:r>
            <a:endParaRPr lang="fi-FI" sz="1600">
              <a:ea typeface="+mn-lt"/>
              <a:cs typeface="+mn-lt"/>
            </a:endParaRPr>
          </a:p>
          <a:p>
            <a:pPr>
              <a:buFont typeface="Calibri" panose="020B0604020202020204" pitchFamily="34" charset="0"/>
              <a:buChar char="-"/>
            </a:pPr>
            <a:r>
              <a:rPr lang="en-US" sz="1600" dirty="0">
                <a:ea typeface="+mn-lt"/>
                <a:cs typeface="+mn-lt"/>
              </a:rPr>
              <a:t>A CO2 calculation about the renovation will be carried out during and after the project. </a:t>
            </a:r>
            <a:endParaRPr lang="fi-FI" sz="1600" dirty="0">
              <a:cs typeface="Calibri"/>
            </a:endParaRPr>
          </a:p>
          <a:p>
            <a:pPr marL="0" indent="0">
              <a:buNone/>
            </a:pPr>
            <a:endParaRPr lang="en-US" sz="1600">
              <a:cs typeface="Calibri"/>
            </a:endParaRPr>
          </a:p>
          <a:p>
            <a:endParaRPr lang="fi-FI" sz="1600">
              <a:cs typeface="Calibri"/>
            </a:endParaRPr>
          </a:p>
        </p:txBody>
      </p:sp>
    </p:spTree>
    <p:extLst>
      <p:ext uri="{BB962C8B-B14F-4D97-AF65-F5344CB8AC3E}">
        <p14:creationId xmlns:p14="http://schemas.microsoft.com/office/powerpoint/2010/main" val="175538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a:extLst>
              <a:ext uri="{FF2B5EF4-FFF2-40B4-BE49-F238E27FC236}">
                <a16:creationId xmlns:a16="http://schemas.microsoft.com/office/drawing/2014/main" id="{AFC450FC-CBF6-2109-1A33-85D7690AE1A9}"/>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cs typeface="Calibri Light"/>
              </a:rPr>
              <a:t>Shift towards non-material economy</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isällön paikkamerkki 4">
            <a:extLst>
              <a:ext uri="{FF2B5EF4-FFF2-40B4-BE49-F238E27FC236}">
                <a16:creationId xmlns:a16="http://schemas.microsoft.com/office/drawing/2014/main" id="{F7CB182D-7455-D524-7606-D1F30713C90A}"/>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en-US" sz="2200" dirty="0"/>
          </a:p>
          <a:p>
            <a:endParaRPr lang="en-US" sz="2200" dirty="0"/>
          </a:p>
          <a:p>
            <a:endParaRPr lang="en-US" sz="2200">
              <a:cs typeface="Calibri"/>
            </a:endParaRPr>
          </a:p>
        </p:txBody>
      </p:sp>
      <p:pic>
        <p:nvPicPr>
          <p:cNvPr id="2" name="Kuva 2" descr="Kuva, joka sisältää kohteen sisä, täytetty, kauppa&#10;&#10;Kuvaus luotu automaattisesti">
            <a:extLst>
              <a:ext uri="{FF2B5EF4-FFF2-40B4-BE49-F238E27FC236}">
                <a16:creationId xmlns:a16="http://schemas.microsoft.com/office/drawing/2014/main" id="{DA1FC7EC-387F-154E-5784-49AA640AD33B}"/>
              </a:ext>
            </a:extLst>
          </p:cNvPr>
          <p:cNvPicPr>
            <a:picLocks noChangeAspect="1"/>
          </p:cNvPicPr>
          <p:nvPr/>
        </p:nvPicPr>
        <p:blipFill rotWithShape="1">
          <a:blip r:embed="rId2"/>
          <a:srcRect t="6020" r="-1" b="1920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kstiruutu 5">
            <a:extLst>
              <a:ext uri="{FF2B5EF4-FFF2-40B4-BE49-F238E27FC236}">
                <a16:creationId xmlns:a16="http://schemas.microsoft.com/office/drawing/2014/main" id="{E8714D63-90DE-33A8-34B5-A9A263CDA687}"/>
              </a:ext>
            </a:extLst>
          </p:cNvPr>
          <p:cNvSpPr txBox="1"/>
          <p:nvPr/>
        </p:nvSpPr>
        <p:spPr>
          <a:xfrm>
            <a:off x="354106" y="3054724"/>
            <a:ext cx="442408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The role of culture is important in visioning sustainable futures and in providing experiences that have low ecological impacts</a:t>
            </a:r>
          </a:p>
          <a:p>
            <a:endParaRPr lang="en-US" sz="1400" dirty="0">
              <a:cs typeface="Calibri"/>
            </a:endParaRPr>
          </a:p>
        </p:txBody>
      </p:sp>
      <p:sp>
        <p:nvSpPr>
          <p:cNvPr id="7" name="Tekstiruutu 6">
            <a:extLst>
              <a:ext uri="{FF2B5EF4-FFF2-40B4-BE49-F238E27FC236}">
                <a16:creationId xmlns:a16="http://schemas.microsoft.com/office/drawing/2014/main" id="{0F3C0627-9D48-DFBF-C257-6CDCED0D3AFB}"/>
              </a:ext>
            </a:extLst>
          </p:cNvPr>
          <p:cNvSpPr txBox="1"/>
          <p:nvPr/>
        </p:nvSpPr>
        <p:spPr>
          <a:xfrm>
            <a:off x="85911" y="6256617"/>
            <a:ext cx="3048000" cy="537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Photo: Paula </a:t>
            </a:r>
            <a:r>
              <a:rPr lang="en-US" sz="1400" dirty="0" err="1">
                <a:cs typeface="Calibri"/>
              </a:rPr>
              <a:t>Rönni</a:t>
            </a:r>
            <a:r>
              <a:rPr lang="en-US" sz="1400" dirty="0">
                <a:cs typeface="Calibri"/>
              </a:rPr>
              <a:t>. Metso library, Tampere. </a:t>
            </a:r>
            <a:endParaRPr lang="fi-FI" dirty="0"/>
          </a:p>
        </p:txBody>
      </p:sp>
    </p:spTree>
    <p:extLst>
      <p:ext uri="{BB962C8B-B14F-4D97-AF65-F5344CB8AC3E}">
        <p14:creationId xmlns:p14="http://schemas.microsoft.com/office/powerpoint/2010/main" val="147627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0700" y="635000"/>
            <a:ext cx="2120900" cy="18161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4900" y="2527300"/>
            <a:ext cx="2171700" cy="18288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0100" y="2527300"/>
            <a:ext cx="2133600" cy="182880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59900" y="2527300"/>
            <a:ext cx="2171700" cy="1828800"/>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14900" y="4432300"/>
            <a:ext cx="2235200" cy="1752600"/>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13600" y="4432300"/>
            <a:ext cx="2171700" cy="1752600"/>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61500" y="4432300"/>
            <a:ext cx="2070100" cy="1752600"/>
          </a:xfrm>
          <a:prstGeom prst="rect">
            <a:avLst/>
          </a:prstGeom>
        </p:spPr>
      </p:pic>
      <p:pic>
        <p:nvPicPr>
          <p:cNvPr id="14" name="Picture 3">
            <a:extLst>
              <a:ext uri="{FF2B5EF4-FFF2-40B4-BE49-F238E27FC236}">
                <a16:creationId xmlns:a16="http://schemas.microsoft.com/office/drawing/2014/main" id="{79E15197-A837-472C-8632-C13AB11926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4900" y="635000"/>
            <a:ext cx="4419600" cy="1816100"/>
          </a:xfrm>
          <a:prstGeom prst="rect">
            <a:avLst/>
          </a:prstGeom>
        </p:spPr>
      </p:pic>
      <p:sp>
        <p:nvSpPr>
          <p:cNvPr id="2" name="Title 1"/>
          <p:cNvSpPr>
            <a:spLocks noGrp="1"/>
          </p:cNvSpPr>
          <p:nvPr>
            <p:ph type="ctrTitle"/>
          </p:nvPr>
        </p:nvSpPr>
        <p:spPr>
          <a:xfrm>
            <a:off x="550415" y="2201662"/>
            <a:ext cx="3140803" cy="1227338"/>
          </a:xfrm>
        </p:spPr>
        <p:txBody>
          <a:bodyPr anchor="b">
            <a:noAutofit/>
          </a:bodyPr>
          <a:lstStyle/>
          <a:p>
            <a:r>
              <a:rPr lang="en-US" sz="4800" dirty="0">
                <a:cs typeface="Calibri Light"/>
              </a:rPr>
              <a:t>Thank you!</a:t>
            </a:r>
          </a:p>
        </p:txBody>
      </p:sp>
    </p:spTree>
    <p:extLst>
      <p:ext uri="{BB962C8B-B14F-4D97-AF65-F5344CB8AC3E}">
        <p14:creationId xmlns:p14="http://schemas.microsoft.com/office/powerpoint/2010/main" val="13377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5DB5E27-B6C5-4E07-AFFF-BC832A757A5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fi-FI" sz="4000" b="1">
                <a:solidFill>
                  <a:srgbClr val="FFFFFF"/>
                </a:solidFill>
              </a:rPr>
              <a:t>UNA Finland</a:t>
            </a:r>
            <a:endParaRPr lang="en-US" sz="4000" b="1" kern="1200">
              <a:solidFill>
                <a:srgbClr val="FFFFFF"/>
              </a:solidFill>
              <a:latin typeface="+mj-lt"/>
              <a:ea typeface="+mj-ea"/>
              <a:cs typeface="+mj-cs"/>
            </a:endParaRPr>
          </a:p>
        </p:txBody>
      </p:sp>
      <p:sp>
        <p:nvSpPr>
          <p:cNvPr id="11" name="Sisällön paikkamerkki 10">
            <a:extLst>
              <a:ext uri="{FF2B5EF4-FFF2-40B4-BE49-F238E27FC236}">
                <a16:creationId xmlns:a16="http://schemas.microsoft.com/office/drawing/2014/main" id="{99670D95-857A-4A2D-9D8F-2B95BE64BC90}"/>
              </a:ext>
            </a:extLst>
          </p:cNvPr>
          <p:cNvSpPr>
            <a:spLocks noGrp="1"/>
          </p:cNvSpPr>
          <p:nvPr>
            <p:ph idx="1"/>
          </p:nvPr>
        </p:nvSpPr>
        <p:spPr>
          <a:xfrm>
            <a:off x="4810259" y="649480"/>
            <a:ext cx="6555347" cy="5546047"/>
          </a:xfrm>
        </p:spPr>
        <p:txBody>
          <a:bodyPr vert="horz" lIns="91440" tIns="45720" rIns="91440" bIns="45720" rtlCol="0" anchor="ctr">
            <a:normAutofit/>
          </a:bodyPr>
          <a:lstStyle/>
          <a:p>
            <a:pPr fontAlgn="base"/>
            <a:r>
              <a:rPr lang="en-US" sz="2000" dirty="0"/>
              <a:t>Nonprofit NGO founded</a:t>
            </a:r>
            <a:r>
              <a:rPr lang="fi-FI" sz="2000" dirty="0"/>
              <a:t> in 1954</a:t>
            </a:r>
            <a:r>
              <a:rPr lang="en-US" sz="2000" dirty="0"/>
              <a:t>​</a:t>
            </a:r>
            <a:endParaRPr lang="en-US" sz="2000" dirty="0">
              <a:cs typeface="Calibri"/>
            </a:endParaRPr>
          </a:p>
          <a:p>
            <a:pPr fontAlgn="base"/>
            <a:r>
              <a:rPr lang="fi-FI" sz="2000" dirty="0" err="1"/>
              <a:t>Umbrella</a:t>
            </a:r>
            <a:r>
              <a:rPr lang="fi-FI" sz="2000" dirty="0"/>
              <a:t> </a:t>
            </a:r>
            <a:r>
              <a:rPr lang="fi-FI" sz="2000" dirty="0" err="1"/>
              <a:t>organization</a:t>
            </a:r>
            <a:r>
              <a:rPr lang="fi-FI" sz="2000" dirty="0"/>
              <a:t> for 68 </a:t>
            </a:r>
            <a:r>
              <a:rPr lang="fi-FI" sz="2000" dirty="0" err="1"/>
              <a:t>member</a:t>
            </a:r>
            <a:r>
              <a:rPr lang="fi-FI" sz="2000" dirty="0"/>
              <a:t> </a:t>
            </a:r>
            <a:r>
              <a:rPr lang="en-US" sz="2000" dirty="0"/>
              <a:t>organizations with 1,3 million individual members</a:t>
            </a:r>
            <a:r>
              <a:rPr lang="fi-FI" sz="2000" dirty="0"/>
              <a:t>​</a:t>
            </a:r>
            <a:endParaRPr lang="fi-FI" sz="2000" dirty="0">
              <a:cs typeface="Calibri"/>
            </a:endParaRPr>
          </a:p>
          <a:p>
            <a:pPr fontAlgn="base"/>
            <a:r>
              <a:rPr lang="fi-FI" sz="2000" dirty="0" err="1"/>
              <a:t>Local</a:t>
            </a:r>
            <a:r>
              <a:rPr lang="fi-FI" sz="2000" dirty="0"/>
              <a:t> </a:t>
            </a:r>
            <a:r>
              <a:rPr lang="fi-FI" sz="2000" dirty="0" err="1"/>
              <a:t>associations</a:t>
            </a:r>
            <a:r>
              <a:rPr lang="fi-FI" sz="2000" dirty="0"/>
              <a:t> in Helsinki, Turku, Tampere, Oulu, Jyväskylä and Lappeenranta</a:t>
            </a:r>
            <a:r>
              <a:rPr lang="en-US" sz="2000" dirty="0"/>
              <a:t>​</a:t>
            </a:r>
            <a:endParaRPr lang="en-US" sz="2000" dirty="0">
              <a:cs typeface="Calibri"/>
            </a:endParaRPr>
          </a:p>
          <a:p>
            <a:pPr fontAlgn="base"/>
            <a:r>
              <a:rPr lang="fi-FI" sz="2000" err="1"/>
              <a:t>Friends</a:t>
            </a:r>
            <a:r>
              <a:rPr lang="fi-FI" sz="2000"/>
              <a:t> of </a:t>
            </a:r>
            <a:r>
              <a:rPr lang="fi-FI" sz="2000" err="1"/>
              <a:t>the</a:t>
            </a:r>
            <a:r>
              <a:rPr lang="fi-FI" sz="2000"/>
              <a:t> UN </a:t>
            </a:r>
            <a:r>
              <a:rPr lang="fi-FI" sz="2000" err="1"/>
              <a:t>network</a:t>
            </a:r>
            <a:r>
              <a:rPr lang="fi-FI" sz="2000"/>
              <a:t> in Finland and at </a:t>
            </a:r>
            <a:r>
              <a:rPr lang="fi-FI" sz="2000" err="1"/>
              <a:t>the</a:t>
            </a:r>
            <a:r>
              <a:rPr lang="fi-FI" sz="2000" dirty="0"/>
              <a:t> </a:t>
            </a:r>
            <a:r>
              <a:rPr lang="fi-FI" sz="2000" err="1"/>
              <a:t>parliament</a:t>
            </a:r>
            <a:r>
              <a:rPr lang="fi-FI" sz="2000" dirty="0"/>
              <a:t> </a:t>
            </a:r>
            <a:r>
              <a:rPr lang="fi-FI" sz="2000"/>
              <a:t>of Finland, 350 </a:t>
            </a:r>
            <a:r>
              <a:rPr lang="fi-FI" sz="2000" err="1"/>
              <a:t>members</a:t>
            </a:r>
            <a:r>
              <a:rPr lang="fi-FI" sz="2000" dirty="0"/>
              <a:t>​</a:t>
            </a:r>
            <a:endParaRPr lang="fi-FI" sz="2000" dirty="0">
              <a:cs typeface="Calibri"/>
            </a:endParaRPr>
          </a:p>
          <a:p>
            <a:pPr fontAlgn="base"/>
            <a:r>
              <a:rPr lang="fi-FI" sz="2000" dirty="0"/>
              <a:t>Network of 150 UN Schools, 65 000 </a:t>
            </a:r>
            <a:r>
              <a:rPr lang="fi-FI" sz="2000" dirty="0" err="1"/>
              <a:t>students</a:t>
            </a:r>
            <a:r>
              <a:rPr lang="fi-FI" sz="2000" dirty="0"/>
              <a:t>​</a:t>
            </a:r>
            <a:endParaRPr lang="fi-FI" sz="2000" dirty="0">
              <a:cs typeface="Calibri"/>
            </a:endParaRPr>
          </a:p>
          <a:p>
            <a:pPr fontAlgn="base"/>
            <a:r>
              <a:rPr lang="fi-FI" sz="2000" dirty="0" err="1"/>
              <a:t>Part</a:t>
            </a:r>
            <a:r>
              <a:rPr lang="fi-FI" sz="2000" dirty="0"/>
              <a:t> </a:t>
            </a:r>
            <a:r>
              <a:rPr lang="en-US" sz="2000" dirty="0"/>
              <a:t>of</a:t>
            </a:r>
            <a:r>
              <a:rPr lang="fi-FI" sz="2000" dirty="0"/>
              <a:t> WFUNA (World </a:t>
            </a:r>
            <a:r>
              <a:rPr lang="en-US" sz="2000" dirty="0"/>
              <a:t>Federation</a:t>
            </a:r>
            <a:r>
              <a:rPr lang="fi-FI" sz="2000" dirty="0"/>
              <a:t> of UN Association) </a:t>
            </a:r>
            <a:r>
              <a:rPr lang="fi-FI" sz="2000" dirty="0" err="1"/>
              <a:t>network</a:t>
            </a:r>
            <a:r>
              <a:rPr lang="fi-FI" sz="2000" dirty="0"/>
              <a:t> of 97 </a:t>
            </a:r>
            <a:r>
              <a:rPr lang="fi-FI" sz="2000" dirty="0" err="1"/>
              <a:t>national</a:t>
            </a:r>
            <a:r>
              <a:rPr lang="fi-FI" sz="2000" dirty="0"/>
              <a:t> </a:t>
            </a:r>
            <a:r>
              <a:rPr lang="fi-FI" sz="2000" dirty="0" err="1"/>
              <a:t>UNA’s</a:t>
            </a:r>
            <a:r>
              <a:rPr lang="fi-FI" sz="2000" dirty="0"/>
              <a:t>, ECOSOC and DPI </a:t>
            </a:r>
            <a:r>
              <a:rPr lang="fi-FI" sz="2000" dirty="0" err="1"/>
              <a:t>affiliate</a:t>
            </a:r>
            <a:r>
              <a:rPr lang="en-US" sz="2000" dirty="0"/>
              <a:t>​</a:t>
            </a:r>
            <a:endParaRPr lang="en-US" sz="2000" dirty="0">
              <a:cs typeface="Calibri"/>
            </a:endParaRPr>
          </a:p>
          <a:p>
            <a:endParaRPr lang="fi-FI" sz="2000">
              <a:cs typeface="Calibri"/>
            </a:endParaRPr>
          </a:p>
        </p:txBody>
      </p:sp>
      <p:pic>
        <p:nvPicPr>
          <p:cNvPr id="9" name="Picture 3">
            <a:extLst>
              <a:ext uri="{FF2B5EF4-FFF2-40B4-BE49-F238E27FC236}">
                <a16:creationId xmlns:a16="http://schemas.microsoft.com/office/drawing/2014/main" id="{0F51B882-191E-45F1-9123-F78A9CC2C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897" y="140057"/>
            <a:ext cx="1834801" cy="770616"/>
          </a:xfrm>
          <a:prstGeom prst="rect">
            <a:avLst/>
          </a:prstGeom>
        </p:spPr>
      </p:pic>
    </p:spTree>
    <p:extLst>
      <p:ext uri="{BB962C8B-B14F-4D97-AF65-F5344CB8AC3E}">
        <p14:creationId xmlns:p14="http://schemas.microsoft.com/office/powerpoint/2010/main" val="393947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a:extLst>
              <a:ext uri="{FF2B5EF4-FFF2-40B4-BE49-F238E27FC236}">
                <a16:creationId xmlns:a16="http://schemas.microsoft.com/office/drawing/2014/main" id="{45758D09-FF83-4495-9A0B-C2F5011388B5}"/>
              </a:ext>
            </a:extLst>
          </p:cNvPr>
          <p:cNvPicPr>
            <a:picLocks noChangeAspect="1"/>
          </p:cNvPicPr>
          <p:nvPr/>
        </p:nvPicPr>
        <p:blipFill rotWithShape="1">
          <a:blip r:embed="rId2"/>
          <a:srcRect b="6306"/>
          <a:stretch/>
        </p:blipFill>
        <p:spPr>
          <a:xfrm>
            <a:off x="457200" y="457200"/>
            <a:ext cx="11277600" cy="5943600"/>
          </a:xfrm>
          <a:prstGeom prst="rect">
            <a:avLst/>
          </a:prstGeom>
        </p:spPr>
      </p:pic>
    </p:spTree>
    <p:extLst>
      <p:ext uri="{BB962C8B-B14F-4D97-AF65-F5344CB8AC3E}">
        <p14:creationId xmlns:p14="http://schemas.microsoft.com/office/powerpoint/2010/main" val="193014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0E93741-DD2A-492C-991E-CEA6138AC1CC}"/>
              </a:ext>
            </a:extLst>
          </p:cNvPr>
          <p:cNvPicPr>
            <a:picLocks noChangeAspect="1"/>
          </p:cNvPicPr>
          <p:nvPr/>
        </p:nvPicPr>
        <p:blipFill>
          <a:blip r:embed="rId3"/>
          <a:stretch>
            <a:fillRect/>
          </a:stretch>
        </p:blipFill>
        <p:spPr>
          <a:xfrm>
            <a:off x="-121263" y="-911"/>
            <a:ext cx="4284830" cy="2545569"/>
          </a:xfrm>
          <a:prstGeom prst="rect">
            <a:avLst/>
          </a:prstGeom>
        </p:spPr>
      </p:pic>
      <p:pic>
        <p:nvPicPr>
          <p:cNvPr id="4" name="Kuva 3">
            <a:extLst>
              <a:ext uri="{FF2B5EF4-FFF2-40B4-BE49-F238E27FC236}">
                <a16:creationId xmlns:a16="http://schemas.microsoft.com/office/drawing/2014/main" id="{369B649D-F68E-454E-8E1D-3E21F72C0F59}"/>
              </a:ext>
            </a:extLst>
          </p:cNvPr>
          <p:cNvPicPr>
            <a:picLocks noChangeAspect="1"/>
          </p:cNvPicPr>
          <p:nvPr/>
        </p:nvPicPr>
        <p:blipFill>
          <a:blip r:embed="rId4"/>
          <a:stretch>
            <a:fillRect/>
          </a:stretch>
        </p:blipFill>
        <p:spPr>
          <a:xfrm>
            <a:off x="3718455" y="27210"/>
            <a:ext cx="4424813" cy="2644409"/>
          </a:xfrm>
          <a:prstGeom prst="rect">
            <a:avLst/>
          </a:prstGeom>
        </p:spPr>
      </p:pic>
      <p:pic>
        <p:nvPicPr>
          <p:cNvPr id="5" name="Kuva 4">
            <a:extLst>
              <a:ext uri="{FF2B5EF4-FFF2-40B4-BE49-F238E27FC236}">
                <a16:creationId xmlns:a16="http://schemas.microsoft.com/office/drawing/2014/main" id="{D389D003-99DA-488A-BC4A-0148980BCCFC}"/>
              </a:ext>
            </a:extLst>
          </p:cNvPr>
          <p:cNvPicPr>
            <a:picLocks noChangeAspect="1"/>
          </p:cNvPicPr>
          <p:nvPr/>
        </p:nvPicPr>
        <p:blipFill>
          <a:blip r:embed="rId5"/>
          <a:stretch>
            <a:fillRect/>
          </a:stretch>
        </p:blipFill>
        <p:spPr>
          <a:xfrm>
            <a:off x="7758204" y="97961"/>
            <a:ext cx="4165303" cy="2564690"/>
          </a:xfrm>
          <a:prstGeom prst="rect">
            <a:avLst/>
          </a:prstGeom>
        </p:spPr>
      </p:pic>
      <p:pic>
        <p:nvPicPr>
          <p:cNvPr id="6" name="Kuva 5">
            <a:extLst>
              <a:ext uri="{FF2B5EF4-FFF2-40B4-BE49-F238E27FC236}">
                <a16:creationId xmlns:a16="http://schemas.microsoft.com/office/drawing/2014/main" id="{DEE5DC0D-B457-4DA6-BC69-776C3ACC7704}"/>
              </a:ext>
            </a:extLst>
          </p:cNvPr>
          <p:cNvPicPr>
            <a:picLocks noChangeAspect="1"/>
          </p:cNvPicPr>
          <p:nvPr/>
        </p:nvPicPr>
        <p:blipFill>
          <a:blip r:embed="rId6"/>
          <a:stretch>
            <a:fillRect/>
          </a:stretch>
        </p:blipFill>
        <p:spPr>
          <a:xfrm>
            <a:off x="10297" y="2157458"/>
            <a:ext cx="4085848" cy="2545569"/>
          </a:xfrm>
          <a:prstGeom prst="rect">
            <a:avLst/>
          </a:prstGeom>
        </p:spPr>
      </p:pic>
      <p:pic>
        <p:nvPicPr>
          <p:cNvPr id="7" name="Kuva 6">
            <a:extLst>
              <a:ext uri="{FF2B5EF4-FFF2-40B4-BE49-F238E27FC236}">
                <a16:creationId xmlns:a16="http://schemas.microsoft.com/office/drawing/2014/main" id="{CDB1E04A-B4FB-4B2E-A437-19FF6FBCF186}"/>
              </a:ext>
            </a:extLst>
          </p:cNvPr>
          <p:cNvPicPr>
            <a:picLocks noChangeAspect="1"/>
          </p:cNvPicPr>
          <p:nvPr/>
        </p:nvPicPr>
        <p:blipFill>
          <a:blip r:embed="rId7"/>
          <a:stretch>
            <a:fillRect/>
          </a:stretch>
        </p:blipFill>
        <p:spPr>
          <a:xfrm>
            <a:off x="3880131" y="2308897"/>
            <a:ext cx="4370583" cy="2539838"/>
          </a:xfrm>
          <a:prstGeom prst="rect">
            <a:avLst/>
          </a:prstGeom>
        </p:spPr>
      </p:pic>
      <p:pic>
        <p:nvPicPr>
          <p:cNvPr id="8" name="Kuva 7">
            <a:extLst>
              <a:ext uri="{FF2B5EF4-FFF2-40B4-BE49-F238E27FC236}">
                <a16:creationId xmlns:a16="http://schemas.microsoft.com/office/drawing/2014/main" id="{22629661-EC4C-4B48-8853-3E129758DA1D}"/>
              </a:ext>
            </a:extLst>
          </p:cNvPr>
          <p:cNvPicPr>
            <a:picLocks noChangeAspect="1"/>
          </p:cNvPicPr>
          <p:nvPr/>
        </p:nvPicPr>
        <p:blipFill>
          <a:blip r:embed="rId8"/>
          <a:stretch>
            <a:fillRect/>
          </a:stretch>
        </p:blipFill>
        <p:spPr>
          <a:xfrm>
            <a:off x="7753901" y="2361011"/>
            <a:ext cx="4130494" cy="2459595"/>
          </a:xfrm>
          <a:prstGeom prst="rect">
            <a:avLst/>
          </a:prstGeom>
        </p:spPr>
      </p:pic>
      <p:pic>
        <p:nvPicPr>
          <p:cNvPr id="9" name="Kuva 8">
            <a:extLst>
              <a:ext uri="{FF2B5EF4-FFF2-40B4-BE49-F238E27FC236}">
                <a16:creationId xmlns:a16="http://schemas.microsoft.com/office/drawing/2014/main" id="{9736DD02-4B8E-4A22-8A08-3E4DCF19B7D3}"/>
              </a:ext>
            </a:extLst>
          </p:cNvPr>
          <p:cNvPicPr>
            <a:picLocks noChangeAspect="1"/>
          </p:cNvPicPr>
          <p:nvPr/>
        </p:nvPicPr>
        <p:blipFill>
          <a:blip r:embed="rId9"/>
          <a:stretch>
            <a:fillRect/>
          </a:stretch>
        </p:blipFill>
        <p:spPr>
          <a:xfrm>
            <a:off x="-2348" y="4445595"/>
            <a:ext cx="4044418" cy="2270501"/>
          </a:xfrm>
          <a:prstGeom prst="rect">
            <a:avLst/>
          </a:prstGeom>
        </p:spPr>
      </p:pic>
      <p:pic>
        <p:nvPicPr>
          <p:cNvPr id="10" name="Kuva 9">
            <a:extLst>
              <a:ext uri="{FF2B5EF4-FFF2-40B4-BE49-F238E27FC236}">
                <a16:creationId xmlns:a16="http://schemas.microsoft.com/office/drawing/2014/main" id="{7D6AD2F0-D5AA-49DD-8805-4A156281F7B8}"/>
              </a:ext>
            </a:extLst>
          </p:cNvPr>
          <p:cNvPicPr>
            <a:picLocks noChangeAspect="1"/>
          </p:cNvPicPr>
          <p:nvPr/>
        </p:nvPicPr>
        <p:blipFill>
          <a:blip r:embed="rId9"/>
          <a:stretch>
            <a:fillRect/>
          </a:stretch>
        </p:blipFill>
        <p:spPr>
          <a:xfrm>
            <a:off x="4047348" y="4449131"/>
            <a:ext cx="4101618" cy="2408869"/>
          </a:xfrm>
          <a:prstGeom prst="rect">
            <a:avLst/>
          </a:prstGeom>
        </p:spPr>
      </p:pic>
      <p:pic>
        <p:nvPicPr>
          <p:cNvPr id="11" name="Kuva 10">
            <a:extLst>
              <a:ext uri="{FF2B5EF4-FFF2-40B4-BE49-F238E27FC236}">
                <a16:creationId xmlns:a16="http://schemas.microsoft.com/office/drawing/2014/main" id="{CDAB489A-986B-48C2-9D00-4F741058EA4F}"/>
              </a:ext>
            </a:extLst>
          </p:cNvPr>
          <p:cNvPicPr>
            <a:picLocks noChangeAspect="1"/>
          </p:cNvPicPr>
          <p:nvPr/>
        </p:nvPicPr>
        <p:blipFill>
          <a:blip r:embed="rId10"/>
          <a:stretch>
            <a:fillRect/>
          </a:stretch>
        </p:blipFill>
        <p:spPr>
          <a:xfrm>
            <a:off x="7753216" y="4541847"/>
            <a:ext cx="4243764" cy="2353959"/>
          </a:xfrm>
          <a:prstGeom prst="rect">
            <a:avLst/>
          </a:prstGeom>
        </p:spPr>
      </p:pic>
      <p:sp>
        <p:nvSpPr>
          <p:cNvPr id="2" name="Tekstiruutu 1">
            <a:extLst>
              <a:ext uri="{FF2B5EF4-FFF2-40B4-BE49-F238E27FC236}">
                <a16:creationId xmlns:a16="http://schemas.microsoft.com/office/drawing/2014/main" id="{35C7B3FD-6E9B-498A-A59E-54410290F4A0}"/>
              </a:ext>
            </a:extLst>
          </p:cNvPr>
          <p:cNvSpPr txBox="1"/>
          <p:nvPr/>
        </p:nvSpPr>
        <p:spPr>
          <a:xfrm>
            <a:off x="1604319" y="100914"/>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Gesta"/>
              </a:rPr>
              <a:t>Atmospheric C</a:t>
            </a:r>
            <a:r>
              <a:rPr lang="en-US" sz="1000">
                <a:cs typeface="Calibri"/>
              </a:rPr>
              <a:t>O2</a:t>
            </a:r>
            <a:r>
              <a:rPr lang="en-US" sz="1000">
                <a:latin typeface="Gesta"/>
              </a:rPr>
              <a:t> concentration</a:t>
            </a:r>
            <a:endParaRPr lang="fi-FI" sz="1000">
              <a:cs typeface="Calibri"/>
            </a:endParaRPr>
          </a:p>
        </p:txBody>
      </p:sp>
      <p:sp>
        <p:nvSpPr>
          <p:cNvPr id="13" name="Tekstiruutu 12">
            <a:extLst>
              <a:ext uri="{FF2B5EF4-FFF2-40B4-BE49-F238E27FC236}">
                <a16:creationId xmlns:a16="http://schemas.microsoft.com/office/drawing/2014/main" id="{6FF062E8-943C-4A68-B3CA-2F5C9668F0C0}"/>
              </a:ext>
            </a:extLst>
          </p:cNvPr>
          <p:cNvSpPr txBox="1"/>
          <p:nvPr/>
        </p:nvSpPr>
        <p:spPr>
          <a:xfrm>
            <a:off x="5506995" y="2883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Gesta"/>
              </a:rPr>
              <a:t>Northern hemisphere average surface temperature</a:t>
            </a:r>
            <a:endParaRPr lang="fi-FI" sz="1000"/>
          </a:p>
        </p:txBody>
      </p:sp>
      <p:sp>
        <p:nvSpPr>
          <p:cNvPr id="14" name="Tekstiruutu 13">
            <a:extLst>
              <a:ext uri="{FF2B5EF4-FFF2-40B4-BE49-F238E27FC236}">
                <a16:creationId xmlns:a16="http://schemas.microsoft.com/office/drawing/2014/main" id="{C938F220-4A96-4391-A3EC-002B681E9086}"/>
              </a:ext>
            </a:extLst>
          </p:cNvPr>
          <p:cNvSpPr txBox="1"/>
          <p:nvPr/>
        </p:nvSpPr>
        <p:spPr>
          <a:xfrm>
            <a:off x="1521941" y="21706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0" i="0" u="none" strike="noStrike">
                <a:latin typeface="Gesta"/>
                <a:ea typeface="Gesta"/>
                <a:cs typeface="Gesta"/>
              </a:rPr>
              <a:t>Natural climactic disasters</a:t>
            </a:r>
            <a:r>
              <a:rPr lang="en-US" b="0" i="0" u="none" strike="noStrike">
                <a:solidFill>
                  <a:srgbClr val="4D92CE"/>
                </a:solidFill>
                <a:latin typeface="Gesta"/>
                <a:ea typeface="Gesta"/>
                <a:cs typeface="Gesta"/>
              </a:rPr>
              <a:t> </a:t>
            </a:r>
            <a:endParaRPr lang="fi-FI">
              <a:cs typeface="Calibri" panose="020F0502020204030204"/>
            </a:endParaRPr>
          </a:p>
        </p:txBody>
      </p:sp>
      <p:sp>
        <p:nvSpPr>
          <p:cNvPr id="15" name="Tekstiruutu 14">
            <a:extLst>
              <a:ext uri="{FF2B5EF4-FFF2-40B4-BE49-F238E27FC236}">
                <a16:creationId xmlns:a16="http://schemas.microsoft.com/office/drawing/2014/main" id="{05118603-65D9-4190-BBE3-05BF65DF817E}"/>
              </a:ext>
            </a:extLst>
          </p:cNvPr>
          <p:cNvSpPr txBox="1"/>
          <p:nvPr/>
        </p:nvSpPr>
        <p:spPr>
          <a:xfrm>
            <a:off x="9347886" y="183292"/>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Gesta"/>
              </a:rPr>
              <a:t>Atmospheric CH4 (methane) concentration</a:t>
            </a:r>
            <a:endParaRPr lang="fi-FI" sz="1000"/>
          </a:p>
        </p:txBody>
      </p:sp>
      <p:sp>
        <p:nvSpPr>
          <p:cNvPr id="16" name="Tekstiruutu 15">
            <a:extLst>
              <a:ext uri="{FF2B5EF4-FFF2-40B4-BE49-F238E27FC236}">
                <a16:creationId xmlns:a16="http://schemas.microsoft.com/office/drawing/2014/main" id="{CC45B009-877D-4667-8704-5E3940680571}"/>
              </a:ext>
            </a:extLst>
          </p:cNvPr>
          <p:cNvSpPr txBox="1"/>
          <p:nvPr/>
        </p:nvSpPr>
        <p:spPr>
          <a:xfrm>
            <a:off x="5764427" y="2304535"/>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0" i="0" u="none" strike="noStrike">
                <a:latin typeface="Gesta"/>
                <a:ea typeface="Gesta"/>
                <a:cs typeface="Gesta"/>
              </a:rPr>
              <a:t>Ocean ecosystems</a:t>
            </a:r>
            <a:endParaRPr lang="fi-FI" sz="1000"/>
          </a:p>
        </p:txBody>
      </p:sp>
      <p:sp>
        <p:nvSpPr>
          <p:cNvPr id="17" name="Tekstiruutu 16">
            <a:extLst>
              <a:ext uri="{FF2B5EF4-FFF2-40B4-BE49-F238E27FC236}">
                <a16:creationId xmlns:a16="http://schemas.microsoft.com/office/drawing/2014/main" id="{1F4E99E0-5EAF-42A3-B739-57F5D41E9F14}"/>
              </a:ext>
            </a:extLst>
          </p:cNvPr>
          <p:cNvSpPr txBox="1"/>
          <p:nvPr/>
        </p:nvSpPr>
        <p:spPr>
          <a:xfrm>
            <a:off x="9522941" y="23045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Gesta"/>
              </a:rPr>
              <a:t>Coastal zone nitrogen</a:t>
            </a:r>
            <a:r>
              <a:rPr lang="en-US">
                <a:solidFill>
                  <a:srgbClr val="4D92CE"/>
                </a:solidFill>
                <a:latin typeface="Gesta"/>
              </a:rPr>
              <a:t> </a:t>
            </a:r>
            <a:r>
              <a:rPr lang="en-US" sz="1000">
                <a:latin typeface="Gesta"/>
              </a:rPr>
              <a:t>flux</a:t>
            </a:r>
            <a:endParaRPr lang="fi-FI" sz="1000"/>
          </a:p>
        </p:txBody>
      </p:sp>
      <p:sp>
        <p:nvSpPr>
          <p:cNvPr id="18" name="Tekstiruutu 17">
            <a:extLst>
              <a:ext uri="{FF2B5EF4-FFF2-40B4-BE49-F238E27FC236}">
                <a16:creationId xmlns:a16="http://schemas.microsoft.com/office/drawing/2014/main" id="{358BB4C9-D02E-4064-8BA1-5F6A9D2E6CD1}"/>
              </a:ext>
            </a:extLst>
          </p:cNvPr>
          <p:cNvSpPr txBox="1"/>
          <p:nvPr/>
        </p:nvSpPr>
        <p:spPr>
          <a:xfrm>
            <a:off x="1573427" y="4487562"/>
            <a:ext cx="310360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Gesta"/>
              </a:rPr>
              <a:t>Tropical rainforest and </a:t>
            </a:r>
            <a:r>
              <a:rPr lang="fi-FI" sz="1000">
                <a:latin typeface="Gesta"/>
              </a:rPr>
              <a:t>​</a:t>
            </a:r>
            <a:r>
              <a:rPr lang="en-US" sz="1000">
                <a:latin typeface="Gesta"/>
              </a:rPr>
              <a:t>woodland loss</a:t>
            </a:r>
            <a:endParaRPr lang="fi-FI" sz="1000"/>
          </a:p>
        </p:txBody>
      </p:sp>
      <p:sp>
        <p:nvSpPr>
          <p:cNvPr id="19" name="Tekstiruutu 18">
            <a:extLst>
              <a:ext uri="{FF2B5EF4-FFF2-40B4-BE49-F238E27FC236}">
                <a16:creationId xmlns:a16="http://schemas.microsoft.com/office/drawing/2014/main" id="{1BF8E392-F564-4C9D-A166-5F7957E0FD4F}"/>
              </a:ext>
            </a:extLst>
          </p:cNvPr>
          <p:cNvSpPr txBox="1"/>
          <p:nvPr/>
        </p:nvSpPr>
        <p:spPr>
          <a:xfrm>
            <a:off x="5712941" y="4539049"/>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Gesta"/>
              </a:rPr>
              <a:t>Domesticated land</a:t>
            </a:r>
            <a:endParaRPr lang="fi-FI" sz="1000"/>
          </a:p>
        </p:txBody>
      </p:sp>
      <p:sp>
        <p:nvSpPr>
          <p:cNvPr id="20" name="Tekstiruutu 19">
            <a:extLst>
              <a:ext uri="{FF2B5EF4-FFF2-40B4-BE49-F238E27FC236}">
                <a16:creationId xmlns:a16="http://schemas.microsoft.com/office/drawing/2014/main" id="{3B1DFFDC-112F-40F2-98A0-F08C938C87A2}"/>
              </a:ext>
            </a:extLst>
          </p:cNvPr>
          <p:cNvSpPr txBox="1"/>
          <p:nvPr/>
        </p:nvSpPr>
        <p:spPr>
          <a:xfrm>
            <a:off x="9450859" y="4456670"/>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Gesta"/>
              </a:rPr>
              <a:t>Species extinctions</a:t>
            </a:r>
            <a:endParaRPr lang="fi-FI" sz="1000"/>
          </a:p>
        </p:txBody>
      </p:sp>
      <p:pic>
        <p:nvPicPr>
          <p:cNvPr id="12" name="Kuva 11">
            <a:extLst>
              <a:ext uri="{FF2B5EF4-FFF2-40B4-BE49-F238E27FC236}">
                <a16:creationId xmlns:a16="http://schemas.microsoft.com/office/drawing/2014/main" id="{4D02250B-AA85-4BE7-AB94-6E1117C1ED52}"/>
              </a:ext>
            </a:extLst>
          </p:cNvPr>
          <p:cNvPicPr>
            <a:picLocks noChangeAspect="1"/>
          </p:cNvPicPr>
          <p:nvPr/>
        </p:nvPicPr>
        <p:blipFill>
          <a:blip r:embed="rId11"/>
          <a:stretch>
            <a:fillRect/>
          </a:stretch>
        </p:blipFill>
        <p:spPr>
          <a:xfrm>
            <a:off x="10298" y="6312810"/>
            <a:ext cx="3478626" cy="684343"/>
          </a:xfrm>
          <a:prstGeom prst="rect">
            <a:avLst/>
          </a:prstGeom>
        </p:spPr>
      </p:pic>
    </p:spTree>
    <p:extLst>
      <p:ext uri="{BB962C8B-B14F-4D97-AF65-F5344CB8AC3E}">
        <p14:creationId xmlns:p14="http://schemas.microsoft.com/office/powerpoint/2010/main" val="141231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1575891-3546-468A-BA4B-D41BF3E80036}"/>
              </a:ext>
            </a:extLst>
          </p:cNvPr>
          <p:cNvPicPr>
            <a:picLocks noChangeAspect="1"/>
          </p:cNvPicPr>
          <p:nvPr/>
        </p:nvPicPr>
        <p:blipFill>
          <a:blip r:embed="rId2"/>
          <a:stretch>
            <a:fillRect/>
          </a:stretch>
        </p:blipFill>
        <p:spPr>
          <a:xfrm>
            <a:off x="0" y="1035455"/>
            <a:ext cx="12192000" cy="4787090"/>
          </a:xfrm>
          <a:prstGeom prst="rect">
            <a:avLst/>
          </a:prstGeom>
        </p:spPr>
      </p:pic>
      <p:sp>
        <p:nvSpPr>
          <p:cNvPr id="5" name="Suorakulmio 4">
            <a:extLst>
              <a:ext uri="{FF2B5EF4-FFF2-40B4-BE49-F238E27FC236}">
                <a16:creationId xmlns:a16="http://schemas.microsoft.com/office/drawing/2014/main" id="{8107C20B-E463-438A-9919-9D65DD4F875A}"/>
              </a:ext>
            </a:extLst>
          </p:cNvPr>
          <p:cNvSpPr/>
          <p:nvPr/>
        </p:nvSpPr>
        <p:spPr>
          <a:xfrm>
            <a:off x="59184" y="6273225"/>
            <a:ext cx="12073632" cy="584775"/>
          </a:xfrm>
          <a:prstGeom prst="rect">
            <a:avLst/>
          </a:prstGeom>
        </p:spPr>
        <p:txBody>
          <a:bodyPr wrap="square">
            <a:spAutoFit/>
          </a:bodyPr>
          <a:lstStyle/>
          <a:p>
            <a:r>
              <a:rPr lang="en-US" sz="1600" dirty="0"/>
              <a:t>Van Buren, N.; </a:t>
            </a:r>
            <a:r>
              <a:rPr lang="en-US" sz="1600" dirty="0" err="1"/>
              <a:t>Demmers</a:t>
            </a:r>
            <a:r>
              <a:rPr lang="en-US" sz="1600" dirty="0"/>
              <a:t>, M.; Van der Heijden, R.; </a:t>
            </a:r>
            <a:r>
              <a:rPr lang="en-US" sz="1600" dirty="0" err="1"/>
              <a:t>Witlox</a:t>
            </a:r>
            <a:r>
              <a:rPr lang="en-US" sz="1600" dirty="0"/>
              <a:t>, F. Towards a Circular Economy: The Role of Dutch Logistics Industries and Governments. </a:t>
            </a:r>
            <a:r>
              <a:rPr lang="en-US" sz="1600" i="1" dirty="0"/>
              <a:t>Sustainability</a:t>
            </a:r>
            <a:r>
              <a:rPr lang="en-US" sz="1600" dirty="0"/>
              <a:t> </a:t>
            </a:r>
            <a:r>
              <a:rPr lang="en-US" sz="1600" b="1" dirty="0"/>
              <a:t>2016</a:t>
            </a:r>
            <a:r>
              <a:rPr lang="en-US" sz="1600" dirty="0"/>
              <a:t>, </a:t>
            </a:r>
            <a:r>
              <a:rPr lang="en-US" sz="1600" i="1" dirty="0"/>
              <a:t>8</a:t>
            </a:r>
            <a:r>
              <a:rPr lang="en-US" sz="1600" dirty="0"/>
              <a:t>, 647. https://doi.org/10.3390/su8070647 </a:t>
            </a:r>
            <a:endParaRPr lang="fi-FI" sz="1600" dirty="0"/>
          </a:p>
        </p:txBody>
      </p:sp>
    </p:spTree>
    <p:extLst>
      <p:ext uri="{BB962C8B-B14F-4D97-AF65-F5344CB8AC3E}">
        <p14:creationId xmlns:p14="http://schemas.microsoft.com/office/powerpoint/2010/main" val="267126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751088-94A5-47E1-BF01-5E87AD4F8EDC}"/>
              </a:ext>
            </a:extLst>
          </p:cNvPr>
          <p:cNvSpPr>
            <a:spLocks noGrp="1"/>
          </p:cNvSpPr>
          <p:nvPr>
            <p:ph type="title"/>
          </p:nvPr>
        </p:nvSpPr>
        <p:spPr>
          <a:xfrm>
            <a:off x="5701003" y="982983"/>
            <a:ext cx="5801967" cy="842238"/>
          </a:xfrm>
        </p:spPr>
        <p:txBody>
          <a:bodyPr>
            <a:normAutofit fontScale="90000"/>
          </a:bodyPr>
          <a:lstStyle/>
          <a:p>
            <a:br>
              <a:rPr lang="fi-FI" dirty="0"/>
            </a:br>
            <a:br>
              <a:rPr lang="fi-FI" dirty="0"/>
            </a:br>
            <a:br>
              <a:rPr lang="fi-FI" dirty="0"/>
            </a:br>
            <a:r>
              <a:rPr lang="fi-FI" dirty="0" err="1"/>
              <a:t>Let’s</a:t>
            </a:r>
            <a:r>
              <a:rPr lang="fi-FI" dirty="0"/>
              <a:t> </a:t>
            </a:r>
            <a:r>
              <a:rPr lang="fi-FI" dirty="0" err="1"/>
              <a:t>take</a:t>
            </a:r>
            <a:r>
              <a:rPr lang="fi-FI" dirty="0"/>
              <a:t> a look at </a:t>
            </a:r>
            <a:r>
              <a:rPr lang="fi-FI" dirty="0" err="1"/>
              <a:t>the</a:t>
            </a:r>
            <a:r>
              <a:rPr lang="fi-FI" dirty="0"/>
              <a:t> </a:t>
            </a:r>
            <a:r>
              <a:rPr lang="fi-FI" dirty="0" err="1"/>
              <a:t>interconnections</a:t>
            </a:r>
            <a:r>
              <a:rPr lang="fi-FI" dirty="0"/>
              <a:t> </a:t>
            </a:r>
            <a:r>
              <a:rPr lang="fi-FI" dirty="0" err="1"/>
              <a:t>between</a:t>
            </a:r>
            <a:r>
              <a:rPr lang="fi-FI" dirty="0"/>
              <a:t> </a:t>
            </a:r>
            <a:r>
              <a:rPr lang="fi-FI" dirty="0" err="1"/>
              <a:t>the</a:t>
            </a:r>
            <a:r>
              <a:rPr lang="fi-FI" dirty="0"/>
              <a:t> </a:t>
            </a:r>
            <a:r>
              <a:rPr lang="fi-FI" dirty="0" err="1"/>
              <a:t>SDGs</a:t>
            </a:r>
            <a:endParaRPr lang="fi-FI" dirty="0"/>
          </a:p>
        </p:txBody>
      </p:sp>
      <p:pic>
        <p:nvPicPr>
          <p:cNvPr id="4" name="Sisällön paikkamerkki 3">
            <a:extLst>
              <a:ext uri="{FF2B5EF4-FFF2-40B4-BE49-F238E27FC236}">
                <a16:creationId xmlns:a16="http://schemas.microsoft.com/office/drawing/2014/main" id="{7CE54CEC-71B6-4235-B1F3-9A20AF72F74A}"/>
              </a:ext>
            </a:extLst>
          </p:cNvPr>
          <p:cNvPicPr>
            <a:picLocks noGrp="1" noChangeAspect="1"/>
          </p:cNvPicPr>
          <p:nvPr>
            <p:ph idx="1"/>
          </p:nvPr>
        </p:nvPicPr>
        <p:blipFill>
          <a:blip r:embed="rId3"/>
          <a:stretch>
            <a:fillRect/>
          </a:stretch>
        </p:blipFill>
        <p:spPr>
          <a:xfrm>
            <a:off x="0" y="1"/>
            <a:ext cx="5220476" cy="6960636"/>
          </a:xfrm>
          <a:prstGeom prst="rect">
            <a:avLst/>
          </a:prstGeom>
        </p:spPr>
      </p:pic>
      <p:sp>
        <p:nvSpPr>
          <p:cNvPr id="5" name="Tekstiruutu 4">
            <a:extLst>
              <a:ext uri="{FF2B5EF4-FFF2-40B4-BE49-F238E27FC236}">
                <a16:creationId xmlns:a16="http://schemas.microsoft.com/office/drawing/2014/main" id="{AE77D723-D8EF-472A-A764-379D88D2646F}"/>
              </a:ext>
            </a:extLst>
          </p:cNvPr>
          <p:cNvSpPr txBox="1"/>
          <p:nvPr/>
        </p:nvSpPr>
        <p:spPr>
          <a:xfrm>
            <a:off x="5701003" y="6148873"/>
            <a:ext cx="3601617" cy="646331"/>
          </a:xfrm>
          <a:prstGeom prst="rect">
            <a:avLst/>
          </a:prstGeom>
          <a:noFill/>
        </p:spPr>
        <p:txBody>
          <a:bodyPr wrap="square" rtlCol="0">
            <a:spAutoFit/>
          </a:bodyPr>
          <a:lstStyle/>
          <a:p>
            <a:r>
              <a:rPr lang="fi-FI" dirty="0"/>
              <a:t>Photo: Rauli Virtanen. Beirut, Libanon. 2018.</a:t>
            </a:r>
          </a:p>
        </p:txBody>
      </p:sp>
    </p:spTree>
    <p:extLst>
      <p:ext uri="{BB962C8B-B14F-4D97-AF65-F5344CB8AC3E}">
        <p14:creationId xmlns:p14="http://schemas.microsoft.com/office/powerpoint/2010/main" val="230006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8D7ED28-A9E2-45BE-B429-6610122DF721}"/>
              </a:ext>
            </a:extLst>
          </p:cNvPr>
          <p:cNvPicPr preferRelativeResize="0">
            <a:picLocks/>
          </p:cNvPicPr>
          <p:nvPr/>
        </p:nvPicPr>
        <p:blipFill rotWithShape="1">
          <a:blip r:embed="rId2"/>
          <a:srcRect l="21845" t="19547" r="19102" b="3494"/>
          <a:stretch/>
        </p:blipFill>
        <p:spPr>
          <a:xfrm>
            <a:off x="1322773" y="35216"/>
            <a:ext cx="9170633" cy="6436606"/>
          </a:xfrm>
          <a:prstGeom prst="rect">
            <a:avLst/>
          </a:prstGeom>
        </p:spPr>
      </p:pic>
      <p:sp>
        <p:nvSpPr>
          <p:cNvPr id="5" name="Suorakulmio 4">
            <a:extLst>
              <a:ext uri="{FF2B5EF4-FFF2-40B4-BE49-F238E27FC236}">
                <a16:creationId xmlns:a16="http://schemas.microsoft.com/office/drawing/2014/main" id="{9B903F5D-CFF5-4127-96C1-71F4849A8F24}"/>
              </a:ext>
            </a:extLst>
          </p:cNvPr>
          <p:cNvSpPr/>
          <p:nvPr/>
        </p:nvSpPr>
        <p:spPr>
          <a:xfrm>
            <a:off x="1242873" y="6488668"/>
            <a:ext cx="10839635" cy="369332"/>
          </a:xfrm>
          <a:prstGeom prst="rect">
            <a:avLst/>
          </a:prstGeom>
        </p:spPr>
        <p:txBody>
          <a:bodyPr wrap="square">
            <a:spAutoFit/>
          </a:bodyPr>
          <a:lstStyle/>
          <a:p>
            <a:r>
              <a:rPr lang="fi-FI" dirty="0" err="1"/>
              <a:t>Source</a:t>
            </a:r>
            <a:r>
              <a:rPr lang="fi-FI" dirty="0"/>
              <a:t>: https://www.un.org/ecosoc/sites/www.un.org.ecosoc/files/files/en/2016doc/interlinkages-sdgs.pdf</a:t>
            </a:r>
          </a:p>
        </p:txBody>
      </p:sp>
    </p:spTree>
    <p:extLst>
      <p:ext uri="{BB962C8B-B14F-4D97-AF65-F5344CB8AC3E}">
        <p14:creationId xmlns:p14="http://schemas.microsoft.com/office/powerpoint/2010/main" val="417363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E1DC772-4727-4432-A7A0-D051B97072ED}"/>
              </a:ext>
            </a:extLst>
          </p:cNvPr>
          <p:cNvSpPr>
            <a:spLocks noGrp="1"/>
          </p:cNvSpPr>
          <p:nvPr>
            <p:ph type="title"/>
          </p:nvPr>
        </p:nvSpPr>
        <p:spPr>
          <a:xfrm>
            <a:off x="466722" y="586855"/>
            <a:ext cx="3201366" cy="3387497"/>
          </a:xfrm>
        </p:spPr>
        <p:txBody>
          <a:bodyPr anchor="b">
            <a:normAutofit/>
          </a:bodyPr>
          <a:lstStyle/>
          <a:p>
            <a:pPr algn="r"/>
            <a:br>
              <a:rPr lang="en-US" sz="2800">
                <a:solidFill>
                  <a:srgbClr val="FFFFFF"/>
                </a:solidFill>
              </a:rPr>
            </a:br>
            <a:r>
              <a:rPr lang="en-US" sz="2800">
                <a:solidFill>
                  <a:srgbClr val="FFFFFF"/>
                </a:solidFill>
              </a:rPr>
              <a:t>Technology, science and capacity building are major pillars of the Means of Implementation of the 2030 Agenda</a:t>
            </a:r>
            <a:br>
              <a:rPr lang="en-US" sz="2800">
                <a:solidFill>
                  <a:srgbClr val="FFFFFF"/>
                </a:solidFill>
              </a:rPr>
            </a:br>
            <a:endParaRPr lang="fi-FI" sz="2800">
              <a:solidFill>
                <a:srgbClr val="FFFFFF"/>
              </a:solidFill>
            </a:endParaRPr>
          </a:p>
        </p:txBody>
      </p:sp>
      <p:sp>
        <p:nvSpPr>
          <p:cNvPr id="21" name="Sisällön paikkamerkki 2">
            <a:extLst>
              <a:ext uri="{FF2B5EF4-FFF2-40B4-BE49-F238E27FC236}">
                <a16:creationId xmlns:a16="http://schemas.microsoft.com/office/drawing/2014/main" id="{F42A0BAA-8C24-4DA5-9EFE-82B2F980F31F}"/>
              </a:ext>
            </a:extLst>
          </p:cNvPr>
          <p:cNvSpPr>
            <a:spLocks noGrp="1"/>
          </p:cNvSpPr>
          <p:nvPr>
            <p:ph idx="1"/>
          </p:nvPr>
        </p:nvSpPr>
        <p:spPr>
          <a:xfrm>
            <a:off x="4810259" y="649480"/>
            <a:ext cx="6555347" cy="5546047"/>
          </a:xfrm>
        </p:spPr>
        <p:txBody>
          <a:bodyPr anchor="ctr">
            <a:normAutofit/>
          </a:bodyPr>
          <a:lstStyle/>
          <a:p>
            <a:r>
              <a:rPr lang="en-US" sz="2400" dirty="0"/>
              <a:t>Research, development, deployment, and widespread diffusion of environmentally sound technologies in the context of a Green Economy  </a:t>
            </a:r>
            <a:endParaRPr lang="en-US" sz="2400" dirty="0">
              <a:cs typeface="Calibri"/>
            </a:endParaRPr>
          </a:p>
          <a:p>
            <a:r>
              <a:rPr lang="en-US" sz="2400" dirty="0"/>
              <a:t> Innovation</a:t>
            </a:r>
            <a:endParaRPr lang="en-US" sz="2400" dirty="0">
              <a:cs typeface="Calibri"/>
            </a:endParaRPr>
          </a:p>
          <a:p>
            <a:r>
              <a:rPr lang="en-US" sz="2400" dirty="0"/>
              <a:t> Business opportunities and development</a:t>
            </a:r>
            <a:endParaRPr lang="en-US" sz="2400" dirty="0">
              <a:cs typeface="Calibri"/>
            </a:endParaRPr>
          </a:p>
          <a:p>
            <a:r>
              <a:rPr lang="en-US" sz="2400" dirty="0"/>
              <a:t> Trade of environmental goods and services</a:t>
            </a:r>
            <a:endParaRPr lang="en-US" sz="2400" dirty="0">
              <a:cs typeface="Calibri"/>
            </a:endParaRPr>
          </a:p>
          <a:p>
            <a:r>
              <a:rPr lang="en-US" sz="2400" dirty="0"/>
              <a:t> Finance and investment and</a:t>
            </a:r>
            <a:endParaRPr lang="en-US" sz="2400" dirty="0">
              <a:cs typeface="Calibri"/>
            </a:endParaRPr>
          </a:p>
          <a:p>
            <a:r>
              <a:rPr lang="en-US" sz="2400" dirty="0"/>
              <a:t> Institutional capabilities.</a:t>
            </a:r>
            <a:endParaRPr lang="fi-FI" sz="2400" dirty="0"/>
          </a:p>
        </p:txBody>
      </p:sp>
    </p:spTree>
    <p:extLst>
      <p:ext uri="{BB962C8B-B14F-4D97-AF65-F5344CB8AC3E}">
        <p14:creationId xmlns:p14="http://schemas.microsoft.com/office/powerpoint/2010/main" val="47371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4">
            <a:extLst>
              <a:ext uri="{FF2B5EF4-FFF2-40B4-BE49-F238E27FC236}">
                <a16:creationId xmlns:a16="http://schemas.microsoft.com/office/drawing/2014/main" id="{8144480D-7D0C-5B4F-3DAC-BD2C570E798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5" name="Tekstiruutu 4">
            <a:extLst>
              <a:ext uri="{FF2B5EF4-FFF2-40B4-BE49-F238E27FC236}">
                <a16:creationId xmlns:a16="http://schemas.microsoft.com/office/drawing/2014/main" id="{9D2A2D12-153A-9E31-A06F-57A5505C6918}"/>
              </a:ext>
            </a:extLst>
          </p:cNvPr>
          <p:cNvSpPr txBox="1"/>
          <p:nvPr/>
        </p:nvSpPr>
        <p:spPr>
          <a:xfrm>
            <a:off x="7773146" y="5636557"/>
            <a:ext cx="195729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dirty="0">
                <a:cs typeface="Calibri"/>
              </a:rPr>
              <a:t>Sitra, 2020. </a:t>
            </a:r>
            <a:r>
              <a:rPr lang="fi-FI" sz="1200" dirty="0">
                <a:ea typeface="+mn-lt"/>
                <a:cs typeface="+mn-lt"/>
              </a:rPr>
              <a:t>https://www.sitra.fi/en/projects/critical-move-finnish-road-map-circular-economy-2-0/</a:t>
            </a:r>
            <a:endParaRPr lang="fi-FI" sz="1200" dirty="0"/>
          </a:p>
        </p:txBody>
      </p:sp>
    </p:spTree>
    <p:extLst>
      <p:ext uri="{BB962C8B-B14F-4D97-AF65-F5344CB8AC3E}">
        <p14:creationId xmlns:p14="http://schemas.microsoft.com/office/powerpoint/2010/main" val="349690669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58187f-7f19-4ac4-8161-c9be3f593b77">
      <Terms xmlns="http://schemas.microsoft.com/office/infopath/2007/PartnerControls"/>
    </lcf76f155ced4ddcb4097134ff3c332f>
    <TaxCatchAll xmlns="488997db-fc48-4a75-bc35-3624570ba042" xsi:nil="true"/>
    <SharedWithUsers xmlns="488997db-fc48-4a75-bc35-3624570ba042">
      <UserInfo>
        <DisplayName>Elina Laiho</DisplayName>
        <AccountId>27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6D0CB9A8133EA48B41EFAD068D918BF" ma:contentTypeVersion="17" ma:contentTypeDescription="Luo uusi asiakirja." ma:contentTypeScope="" ma:versionID="60aee7e844a1a6f3a9d2303c51de3137">
  <xsd:schema xmlns:xsd="http://www.w3.org/2001/XMLSchema" xmlns:xs="http://www.w3.org/2001/XMLSchema" xmlns:p="http://schemas.microsoft.com/office/2006/metadata/properties" xmlns:ns2="8b58187f-7f19-4ac4-8161-c9be3f593b77" xmlns:ns3="488997db-fc48-4a75-bc35-3624570ba042" targetNamespace="http://schemas.microsoft.com/office/2006/metadata/properties" ma:root="true" ma:fieldsID="219412507158d1d00058df8a077af86d" ns2:_="" ns3:_="">
    <xsd:import namespace="8b58187f-7f19-4ac4-8161-c9be3f593b77"/>
    <xsd:import namespace="488997db-fc48-4a75-bc35-3624570ba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8187f-7f19-4ac4-8161-c9be3f593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8991ea5b-3b49-4af9-9b9d-a0ec0bb5f83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8997db-fc48-4a75-bc35-3624570ba042"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1" nillable="true" ma:displayName="Taxonomy Catch All Column" ma:hidden="true" ma:list="{736f9601-abfe-4a1d-b8ee-29194c6ad8ee}" ma:internalName="TaxCatchAll" ma:showField="CatchAllData" ma:web="488997db-fc48-4a75-bc35-3624570ba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49280-1F91-4E7A-9940-69EACFE038F8}">
  <ds:schemaRefs>
    <ds:schemaRef ds:uri="http://schemas.microsoft.com/sharepoint/v3/contenttype/forms"/>
  </ds:schemaRefs>
</ds:datastoreItem>
</file>

<file path=customXml/itemProps2.xml><?xml version="1.0" encoding="utf-8"?>
<ds:datastoreItem xmlns:ds="http://schemas.openxmlformats.org/officeDocument/2006/customXml" ds:itemID="{52DE0E81-E368-47A1-95B3-E7F6758D1046}">
  <ds:schemaRefs>
    <ds:schemaRef ds:uri="http://purl.org/dc/elements/1.1/"/>
    <ds:schemaRef ds:uri="http://schemas.openxmlformats.org/package/2006/metadata/core-properties"/>
    <ds:schemaRef ds:uri="8b58187f-7f19-4ac4-8161-c9be3f593b77"/>
    <ds:schemaRef ds:uri="http://schemas.microsoft.com/office/2006/documentManagement/types"/>
    <ds:schemaRef ds:uri="http://schemas.microsoft.com/office/infopath/2007/PartnerControls"/>
    <ds:schemaRef ds:uri="http://purl.org/dc/terms/"/>
    <ds:schemaRef ds:uri="http://schemas.microsoft.com/office/2006/metadata/properties"/>
    <ds:schemaRef ds:uri="488997db-fc48-4a75-bc35-3624570ba042"/>
    <ds:schemaRef ds:uri="http://www.w3.org/XML/1998/namespace"/>
    <ds:schemaRef ds:uri="http://purl.org/dc/dcmitype/"/>
  </ds:schemaRefs>
</ds:datastoreItem>
</file>

<file path=customXml/itemProps3.xml><?xml version="1.0" encoding="utf-8"?>
<ds:datastoreItem xmlns:ds="http://schemas.openxmlformats.org/officeDocument/2006/customXml" ds:itemID="{0328871B-CE75-4D26-A66A-8CC758C0F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58187f-7f19-4ac4-8161-c9be3f593b77"/>
    <ds:schemaRef ds:uri="488997db-fc48-4a75-bc35-3624570ba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770</TotalTime>
  <Words>795</Words>
  <Application>Microsoft Office PowerPoint</Application>
  <PresentationFormat>Laajakuva</PresentationFormat>
  <Paragraphs>80</Paragraphs>
  <Slides>15</Slides>
  <Notes>4</Notes>
  <HiddenSlides>0</HiddenSlides>
  <MMClips>0</MMClips>
  <ScaleCrop>false</ScaleCrop>
  <HeadingPairs>
    <vt:vector size="4" baseType="variant">
      <vt:variant>
        <vt:lpstr>Teema</vt:lpstr>
      </vt:variant>
      <vt:variant>
        <vt:i4>2</vt:i4>
      </vt:variant>
      <vt:variant>
        <vt:lpstr>Dian otsikot</vt:lpstr>
      </vt:variant>
      <vt:variant>
        <vt:i4>15</vt:i4>
      </vt:variant>
    </vt:vector>
  </HeadingPairs>
  <TitlesOfParts>
    <vt:vector size="17" baseType="lpstr">
      <vt:lpstr>Office-teema</vt:lpstr>
      <vt:lpstr>1_Office-teema</vt:lpstr>
      <vt:lpstr>Sustainable Development Goals and Circular Economy</vt:lpstr>
      <vt:lpstr>UNA Finland</vt:lpstr>
      <vt:lpstr>PowerPoint-esitys</vt:lpstr>
      <vt:lpstr>PowerPoint-esitys</vt:lpstr>
      <vt:lpstr>PowerPoint-esitys</vt:lpstr>
      <vt:lpstr>   Let’s take a look at the interconnections between the SDGs</vt:lpstr>
      <vt:lpstr>PowerPoint-esitys</vt:lpstr>
      <vt:lpstr> Technology, science and capacity building are major pillars of the Means of Implementation of the 2030 Agenda </vt:lpstr>
      <vt:lpstr>PowerPoint-esitys</vt:lpstr>
      <vt:lpstr>PowerPoint-esitys</vt:lpstr>
      <vt:lpstr>PowerPoint-esitys</vt:lpstr>
      <vt:lpstr>Improving circular economy in consumer business</vt:lpstr>
      <vt:lpstr>Circular economy in cities: case Tampere</vt:lpstr>
      <vt:lpstr>Shift towards non-material economy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Jenni Kauppila</dc:creator>
  <cp:lastModifiedBy>Jenni Kauppila</cp:lastModifiedBy>
  <cp:revision>246</cp:revision>
  <dcterms:created xsi:type="dcterms:W3CDTF">2023-04-13T06:03:23Z</dcterms:created>
  <dcterms:modified xsi:type="dcterms:W3CDTF">2023-05-26T07:14:05Z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0x01010086D0CB9A8133EA48B41EFAD068D918BF</vt:lpwstr>
  </property>
  <property fmtid="{D5CDD505-2E9C-101B-9397-08002B2CF9AE}" pid="3" name="MediaServiceImageTags">
    <vt:lpwstr/>
  </property>
</Properties>
</file>