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1"/>
  </p:notesMasterIdLst>
  <p:sldIdLst>
    <p:sldId id="256" r:id="rId2"/>
    <p:sldId id="257" r:id="rId3"/>
    <p:sldId id="371" r:id="rId4"/>
    <p:sldId id="437" r:id="rId5"/>
    <p:sldId id="436" r:id="rId6"/>
    <p:sldId id="312" r:id="rId7"/>
    <p:sldId id="451" r:id="rId8"/>
    <p:sldId id="444" r:id="rId9"/>
    <p:sldId id="440" r:id="rId10"/>
    <p:sldId id="441" r:id="rId11"/>
    <p:sldId id="443" r:id="rId12"/>
    <p:sldId id="403" r:id="rId13"/>
    <p:sldId id="427" r:id="rId14"/>
    <p:sldId id="402" r:id="rId15"/>
    <p:sldId id="449" r:id="rId16"/>
    <p:sldId id="446" r:id="rId17"/>
    <p:sldId id="447" r:id="rId18"/>
    <p:sldId id="418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8" autoAdjust="0"/>
    <p:restoredTop sz="92173" autoAdjust="0"/>
  </p:normalViewPr>
  <p:slideViewPr>
    <p:cSldViewPr snapToGrid="0">
      <p:cViewPr varScale="1">
        <p:scale>
          <a:sx n="61" d="100"/>
          <a:sy n="61" d="100"/>
        </p:scale>
        <p:origin x="1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9BD7-4B8F-704F-8E31-B6CC3CC09B5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51C7F-E3ED-4141-A11D-4C3ED399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Intro</a:t>
            </a:r>
            <a:r>
              <a:rPr lang="et-EE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51C7F-E3ED-4141-A11D-4C3ED399D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30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5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49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E299D-C39D-8142-BD13-B9C7A2F54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408" y="2586592"/>
            <a:ext cx="5364937" cy="1866900"/>
          </a:xfrm>
        </p:spPr>
        <p:txBody>
          <a:bodyPr anchor="ctr">
            <a:noAutofit/>
          </a:bodyPr>
          <a:lstStyle/>
          <a:p>
            <a:r>
              <a:rPr lang="et-EE" sz="3400" i="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et-EE" sz="34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t-EE" sz="34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latin typeface="Arial" pitchFamily="34" charset="0"/>
                <a:cs typeface="Arial" pitchFamily="34" charset="0"/>
              </a:rPr>
              <a:t>empower</a:t>
            </a:r>
            <a:r>
              <a:rPr lang="et-EE" sz="34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latin typeface="Arial" pitchFamily="34" charset="0"/>
                <a:cs typeface="Arial" pitchFamily="34" charset="0"/>
              </a:rPr>
              <a:t>social</a:t>
            </a:r>
            <a:r>
              <a:rPr lang="et-EE" sz="34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latin typeface="Arial" pitchFamily="34" charset="0"/>
                <a:cs typeface="Arial" pitchFamily="34" charset="0"/>
              </a:rPr>
              <a:t>transformations?</a:t>
            </a:r>
            <a:r>
              <a:rPr lang="et-EE" sz="34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t-EE" sz="3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thoughts</a:t>
            </a:r>
            <a:r>
              <a:rPr lang="et-EE" sz="3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t-EE" sz="3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t-EE" sz="3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34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field</a:t>
            </a:r>
            <a:endParaRPr lang="en-US" sz="3400" i="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32695-0ECF-9E4E-BF40-C88C6DE2F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758231"/>
            <a:ext cx="5364936" cy="909848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t-EE" sz="6400" b="1" dirty="0">
                <a:latin typeface="Arial" pitchFamily="34" charset="0"/>
                <a:ea typeface="+mn-lt"/>
                <a:cs typeface="Arial" pitchFamily="34" charset="0"/>
              </a:rPr>
              <a:t>Dr. Kaidi Tamm ǀ SEI Tallinn ǀ 26.05.2024 </a:t>
            </a:r>
            <a:br>
              <a:rPr lang="et-EE" sz="7600" b="1" dirty="0"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6400" b="1" dirty="0"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</a:p>
          <a:p>
            <a:pPr>
              <a:lnSpc>
                <a:spcPct val="170000"/>
              </a:lnSpc>
            </a:pPr>
            <a:br>
              <a:rPr lang="en-US" dirty="0"/>
            </a:b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EFDCFB-90C9-4805-BA74-A192D744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4" r="8636"/>
          <a:stretch/>
        </p:blipFill>
        <p:spPr>
          <a:xfrm>
            <a:off x="6363013" y="-1"/>
            <a:ext cx="5828986" cy="6858001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2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1034473"/>
            <a:ext cx="6382138" cy="667612"/>
          </a:xfrm>
        </p:spPr>
        <p:txBody>
          <a:bodyPr>
            <a:normAutofit/>
          </a:bodyPr>
          <a:lstStyle/>
          <a:p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Sufficiency strategy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110" y="1808198"/>
            <a:ext cx="6477806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400" dirty="0"/>
              <a:t>Focuses on </a:t>
            </a:r>
            <a:r>
              <a:rPr lang="en-GB" sz="2400" dirty="0"/>
              <a:t>consuming</a:t>
            </a:r>
            <a:r>
              <a:rPr lang="et-EE" sz="2400" dirty="0"/>
              <a:t>, </a:t>
            </a:r>
            <a:r>
              <a:rPr lang="et-EE" sz="2400" dirty="0" err="1"/>
              <a:t>using</a:t>
            </a:r>
            <a:r>
              <a:rPr lang="et-EE" sz="2400" dirty="0"/>
              <a:t> &amp; needing</a:t>
            </a:r>
            <a:r>
              <a:rPr lang="en-GB" sz="2400" dirty="0"/>
              <a:t> less</a:t>
            </a:r>
            <a:r>
              <a:rPr lang="et-EE" sz="2400" dirty="0"/>
              <a:t>. Therefore also </a:t>
            </a:r>
            <a:r>
              <a:rPr lang="en-GB" sz="2400" dirty="0"/>
              <a:t>producing less</a:t>
            </a:r>
            <a:r>
              <a:rPr lang="et-EE" sz="2400" dirty="0"/>
              <a:t>.</a:t>
            </a:r>
          </a:p>
          <a:p>
            <a:r>
              <a:rPr lang="et-EE" sz="2400" dirty="0"/>
              <a:t>Reconsidering what is needed for good life.</a:t>
            </a:r>
          </a:p>
          <a:p>
            <a:r>
              <a:rPr lang="et-EE" sz="2400" dirty="0"/>
              <a:t>Sharing economy, post growth economy</a:t>
            </a:r>
          </a:p>
          <a:p>
            <a:r>
              <a:rPr lang="et-EE" sz="2400" dirty="0"/>
              <a:t>N</a:t>
            </a:r>
            <a:r>
              <a:rPr lang="en-GB" sz="2400" dirty="0" err="1"/>
              <a:t>ot</a:t>
            </a:r>
            <a:r>
              <a:rPr lang="en-GB" sz="2400" dirty="0"/>
              <a:t> just “doing without”, but </a:t>
            </a:r>
            <a:r>
              <a:rPr lang="et-EE" sz="2400" dirty="0"/>
              <a:t>feeling </a:t>
            </a:r>
            <a:r>
              <a:rPr lang="en-GB" sz="2400" dirty="0" err="1"/>
              <a:t>liberat</a:t>
            </a:r>
            <a:r>
              <a:rPr lang="et-EE" sz="2400" dirty="0"/>
              <a:t>ed and content about doing the right thing – </a:t>
            </a:r>
            <a:r>
              <a:rPr lang="et-EE" sz="2400" dirty="0" err="1"/>
              <a:t>ecovillagers</a:t>
            </a:r>
            <a:r>
              <a:rPr lang="et-EE" sz="2400" dirty="0"/>
              <a:t> are </a:t>
            </a:r>
            <a:r>
              <a:rPr lang="et-EE" sz="2400" dirty="0" err="1"/>
              <a:t>exemplary</a:t>
            </a:r>
            <a:r>
              <a:rPr lang="et-EE" sz="2400" dirty="0"/>
              <a:t> pioneers here </a:t>
            </a:r>
            <a:r>
              <a:rPr lang="et-EE" sz="2400" dirty="0">
                <a:sym typeface="Wingdings" pitchFamily="2" charset="2"/>
              </a:rPr>
              <a:t></a:t>
            </a:r>
            <a:endParaRPr lang="en-GB" sz="2400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b="1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>
              <a:sym typeface="Wingdings" pitchFamily="2" charset="2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08" y="1836843"/>
            <a:ext cx="34369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1034473"/>
            <a:ext cx="6382138" cy="667612"/>
          </a:xfrm>
        </p:spPr>
        <p:txBody>
          <a:bodyPr>
            <a:normAutofit/>
          </a:bodyPr>
          <a:lstStyle/>
          <a:p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Combination needed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236" y="1808198"/>
            <a:ext cx="6024680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hangingPunct="0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t-EE" sz="2400" dirty="0">
              <a:solidFill>
                <a:srgbClr val="000000"/>
              </a:solidFill>
            </a:endParaRPr>
          </a:p>
          <a:p>
            <a:pPr hangingPunct="0">
              <a:lnSpc>
                <a:spcPct val="100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Efficiency and consistency alone are not enough, we also need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to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rethink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our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needs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to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reduce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consumption</a:t>
            </a:r>
            <a:r>
              <a:rPr lang="et-EE" sz="2400" dirty="0">
                <a:solidFill>
                  <a:srgbClr val="000000"/>
                </a:solidFill>
              </a:rPr>
              <a:t> – </a:t>
            </a:r>
            <a:r>
              <a:rPr lang="et-EE" sz="2400" dirty="0" err="1">
                <a:solidFill>
                  <a:srgbClr val="000000"/>
                </a:solidFill>
              </a:rPr>
              <a:t>we</a:t>
            </a:r>
            <a:r>
              <a:rPr lang="et-EE" sz="2400" dirty="0">
                <a:solidFill>
                  <a:srgbClr val="000000"/>
                </a:solidFill>
              </a:rPr>
              <a:t> need </a:t>
            </a:r>
            <a:r>
              <a:rPr lang="et-EE" sz="2400" dirty="0" err="1">
                <a:solidFill>
                  <a:srgbClr val="000000"/>
                </a:solidFill>
              </a:rPr>
              <a:t>the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power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to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transcend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the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ruling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paradigms</a:t>
            </a:r>
            <a:r>
              <a:rPr lang="et-EE" sz="2400" dirty="0">
                <a:solidFill>
                  <a:srgbClr val="000000"/>
                </a:solidFill>
              </a:rPr>
              <a:t>, as </a:t>
            </a:r>
            <a:r>
              <a:rPr lang="et-EE" sz="2400" dirty="0" err="1">
                <a:solidFill>
                  <a:srgbClr val="000000"/>
                </a:solidFill>
              </a:rPr>
              <a:t>Donella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Meadows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put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it</a:t>
            </a:r>
            <a:r>
              <a:rPr lang="et-EE" sz="2400" dirty="0">
                <a:solidFill>
                  <a:srgbClr val="000000"/>
                </a:solidFill>
              </a:rPr>
              <a:t>. </a:t>
            </a:r>
          </a:p>
          <a:p>
            <a:pPr hangingPunct="0">
              <a:lnSpc>
                <a:spcPct val="100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t-EE" sz="2400" dirty="0">
                <a:solidFill>
                  <a:srgbClr val="000000"/>
                </a:solidFill>
              </a:rPr>
              <a:t>So, in </a:t>
            </a:r>
            <a:r>
              <a:rPr lang="et-EE" sz="2400" dirty="0" err="1">
                <a:solidFill>
                  <a:srgbClr val="000000"/>
                </a:solidFill>
              </a:rPr>
              <a:t>addition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to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efficiency</a:t>
            </a:r>
            <a:r>
              <a:rPr lang="et-EE" sz="2400" dirty="0">
                <a:solidFill>
                  <a:srgbClr val="000000"/>
                </a:solidFill>
              </a:rPr>
              <a:t> and </a:t>
            </a:r>
            <a:r>
              <a:rPr lang="et-EE" sz="2400" dirty="0" err="1">
                <a:solidFill>
                  <a:srgbClr val="000000"/>
                </a:solidFill>
              </a:rPr>
              <a:t>consistency</a:t>
            </a:r>
            <a:r>
              <a:rPr lang="et-EE" sz="2400" dirty="0">
                <a:solidFill>
                  <a:srgbClr val="000000"/>
                </a:solidFill>
              </a:rPr>
              <a:t> (</a:t>
            </a:r>
            <a:r>
              <a:rPr lang="et-EE" sz="2400" dirty="0" err="1">
                <a:solidFill>
                  <a:srgbClr val="000000"/>
                </a:solidFill>
              </a:rPr>
              <a:t>circularity</a:t>
            </a:r>
            <a:r>
              <a:rPr lang="et-EE" sz="2400" dirty="0">
                <a:solidFill>
                  <a:srgbClr val="000000"/>
                </a:solidFill>
              </a:rPr>
              <a:t>), </a:t>
            </a:r>
            <a:r>
              <a:rPr lang="et-EE" sz="2400" dirty="0" err="1">
                <a:solidFill>
                  <a:srgbClr val="000000"/>
                </a:solidFill>
              </a:rPr>
              <a:t>we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also</a:t>
            </a:r>
            <a:r>
              <a:rPr lang="et-EE" sz="2400" dirty="0">
                <a:solidFill>
                  <a:srgbClr val="000000"/>
                </a:solidFill>
              </a:rPr>
              <a:t> need a </a:t>
            </a:r>
            <a:r>
              <a:rPr lang="et-EE" sz="2400" dirty="0" err="1">
                <a:solidFill>
                  <a:srgbClr val="000000"/>
                </a:solidFill>
              </a:rPr>
              <a:t>sufficiency</a:t>
            </a:r>
            <a:r>
              <a:rPr lang="et-EE" sz="2400" dirty="0">
                <a:solidFill>
                  <a:srgbClr val="000000"/>
                </a:solidFill>
              </a:rPr>
              <a:t> </a:t>
            </a:r>
            <a:r>
              <a:rPr lang="et-EE" sz="2400" dirty="0" err="1">
                <a:solidFill>
                  <a:srgbClr val="000000"/>
                </a:solidFill>
              </a:rPr>
              <a:t>revolution</a:t>
            </a:r>
            <a:r>
              <a:rPr lang="et-EE" sz="2400" dirty="0">
                <a:solidFill>
                  <a:srgbClr val="000000"/>
                </a:solidFill>
              </a:rPr>
              <a:t>!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>
              <a:sym typeface="Wingdings" pitchFamily="2" charset="2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" y="3588491"/>
            <a:ext cx="2494664" cy="21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04" y="2022338"/>
            <a:ext cx="2577067" cy="19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3" y="1396131"/>
            <a:ext cx="2799953" cy="16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F547C8-D24D-41E8-8BFA-D640686AF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2502" r="1825" b="7424"/>
          <a:stretch/>
        </p:blipFill>
        <p:spPr>
          <a:xfrm>
            <a:off x="760562" y="288328"/>
            <a:ext cx="10500996" cy="635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1" y="379480"/>
            <a:ext cx="6150377" cy="776362"/>
          </a:xfrm>
        </p:spPr>
        <p:txBody>
          <a:bodyPr>
            <a:normAutofit/>
          </a:bodyPr>
          <a:lstStyle/>
          <a:p>
            <a:r>
              <a:rPr lang="et-EE" sz="2000" b="1" i="0" dirty="0">
                <a:latin typeface="Arial" pitchFamily="34" charset="0"/>
                <a:cs typeface="Arial" pitchFamily="34" charset="0"/>
              </a:rPr>
              <a:t>12 leverage points for systems change, based on Meadows 1999 </a:t>
            </a:r>
            <a:endParaRPr lang="en-US" sz="20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552278" y="6158204"/>
            <a:ext cx="4709279" cy="471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19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1" y="379480"/>
            <a:ext cx="6150377" cy="776362"/>
          </a:xfrm>
        </p:spPr>
        <p:txBody>
          <a:bodyPr>
            <a:normAutofit/>
          </a:bodyPr>
          <a:lstStyle/>
          <a:p>
            <a:r>
              <a:rPr lang="et-EE" sz="2000" b="1" i="0" dirty="0">
                <a:latin typeface="Arial" pitchFamily="34" charset="0"/>
                <a:cs typeface="Arial" pitchFamily="34" charset="0"/>
              </a:rPr>
              <a:t>12 leverage points for systems change, based on Meadows 1999 </a:t>
            </a:r>
            <a:endParaRPr lang="en-US" sz="20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552278" y="6158204"/>
            <a:ext cx="4709279" cy="471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latin typeface="Arial" pitchFamily="34" charset="0"/>
                <a:cs typeface="Arial" pitchFamily="34" charset="0"/>
              </a:rPr>
              <a:t>Dr. Kaidi Tamm ǀ KIT Spring Days of Sustainability </a:t>
            </a:r>
            <a:br>
              <a:rPr lang="et-EE" sz="1200" i="0" dirty="0">
                <a:latin typeface="Arial" pitchFamily="34" charset="0"/>
                <a:cs typeface="Arial" pitchFamily="34" charset="0"/>
              </a:rPr>
            </a:br>
            <a:r>
              <a:rPr lang="et-EE" sz="1200" i="0" dirty="0">
                <a:latin typeface="Arial" pitchFamily="34" charset="0"/>
                <a:cs typeface="Arial" pitchFamily="34" charset="0"/>
              </a:rPr>
              <a:t>Leadership for sustainability workshops ǀ March 2022</a:t>
            </a:r>
            <a:br>
              <a:rPr lang="et-EE" sz="1200" dirty="0">
                <a:latin typeface="Arial" pitchFamily="34" charset="0"/>
                <a:cs typeface="Arial" pitchFamily="34" charset="0"/>
              </a:rPr>
            </a:b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5263"/>
            <a:ext cx="115062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4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70" y="765110"/>
            <a:ext cx="10242954" cy="699796"/>
          </a:xfrm>
        </p:spPr>
        <p:txBody>
          <a:bodyPr>
            <a:normAutofit/>
          </a:bodyPr>
          <a:lstStyle/>
          <a:p>
            <a:r>
              <a:rPr lang="et-EE" sz="4000" b="1" i="0" dirty="0">
                <a:latin typeface="Arial" pitchFamily="34" charset="0"/>
                <a:cs typeface="Arial" pitchFamily="34" charset="0"/>
              </a:rPr>
              <a:t>12 leverage points for systems change </a:t>
            </a:r>
            <a:endParaRPr lang="en-US" sz="40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57" y="1531087"/>
            <a:ext cx="10366215" cy="41035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1800" dirty="0"/>
              <a:t>Donella Meadows suggested </a:t>
            </a:r>
            <a:r>
              <a:rPr lang="en-US" sz="1800" dirty="0"/>
              <a:t>12 leverage points for system</a:t>
            </a:r>
            <a:r>
              <a:rPr lang="et-EE" sz="1800" dirty="0"/>
              <a:t> </a:t>
            </a:r>
            <a:r>
              <a:rPr lang="en-US" sz="1800" dirty="0"/>
              <a:t>changes</a:t>
            </a:r>
            <a:r>
              <a:rPr lang="et-EE" sz="1800" dirty="0"/>
              <a:t>, </a:t>
            </a:r>
            <a:r>
              <a:rPr lang="et-EE" sz="1800" dirty="0" err="1"/>
              <a:t>which</a:t>
            </a:r>
            <a:r>
              <a:rPr lang="et-EE" sz="1800" dirty="0"/>
              <a:t> </a:t>
            </a:r>
            <a:r>
              <a:rPr lang="et-EE" sz="1800" dirty="0" err="1"/>
              <a:t>correspond</a:t>
            </a:r>
            <a:r>
              <a:rPr lang="et-EE" sz="1800" dirty="0"/>
              <a:t> </a:t>
            </a:r>
            <a:r>
              <a:rPr lang="et-EE" sz="1800" dirty="0" err="1"/>
              <a:t>to</a:t>
            </a:r>
            <a:r>
              <a:rPr lang="et-EE" sz="1800" dirty="0"/>
              <a:t>:</a:t>
            </a:r>
            <a:endParaRPr lang="en-US" sz="1800" dirty="0"/>
          </a:p>
          <a:p>
            <a:r>
              <a:rPr lang="en-US" sz="1800" b="1" dirty="0"/>
              <a:t>Changes in the practical sphere</a:t>
            </a:r>
            <a:r>
              <a:rPr lang="en-US" sz="1800" dirty="0"/>
              <a:t>, represented by</a:t>
            </a:r>
            <a:r>
              <a:rPr lang="et-EE" sz="1800" dirty="0"/>
              <a:t> </a:t>
            </a:r>
            <a:r>
              <a:rPr lang="en-US" sz="1800" dirty="0"/>
              <a:t>constants, parameters and numbers and the size of</a:t>
            </a:r>
            <a:r>
              <a:rPr lang="et-EE" sz="1800" dirty="0"/>
              <a:t> </a:t>
            </a:r>
            <a:r>
              <a:rPr lang="en-US" sz="1800" dirty="0"/>
              <a:t>buffers relative to flows, </a:t>
            </a:r>
            <a:r>
              <a:rPr lang="en-US" sz="1800" b="1" dirty="0"/>
              <a:t>are important, yet they are</a:t>
            </a:r>
            <a:r>
              <a:rPr lang="et-EE" sz="1800" b="1" dirty="0"/>
              <a:t> </a:t>
            </a:r>
            <a:r>
              <a:rPr lang="en-US" sz="1800" b="1" dirty="0"/>
              <a:t>considered to have little leverage</a:t>
            </a:r>
            <a:r>
              <a:rPr lang="en-US" sz="1800" dirty="0"/>
              <a:t>.</a:t>
            </a:r>
          </a:p>
          <a:p>
            <a:r>
              <a:rPr lang="en-US" sz="1800" b="1" dirty="0"/>
              <a:t>Changes in the political sphere have increasingly</a:t>
            </a:r>
            <a:r>
              <a:rPr lang="et-EE" sz="1800" b="1" dirty="0"/>
              <a:t> </a:t>
            </a:r>
            <a:r>
              <a:rPr lang="en-US" sz="1800" b="1" dirty="0"/>
              <a:t>greater leverage</a:t>
            </a:r>
            <a:r>
              <a:rPr lang="en-US" sz="1800" dirty="0"/>
              <a:t>; these are represented by the</a:t>
            </a:r>
            <a:r>
              <a:rPr lang="et-EE" sz="1800" dirty="0"/>
              <a:t> </a:t>
            </a:r>
            <a:r>
              <a:rPr lang="en-US" sz="1800" dirty="0"/>
              <a:t>structure of material stocks and flows, the length of</a:t>
            </a:r>
            <a:r>
              <a:rPr lang="et-EE" sz="1800" dirty="0"/>
              <a:t> </a:t>
            </a:r>
            <a:r>
              <a:rPr lang="en-US" sz="1800" dirty="0"/>
              <a:t>delays relative to the rate of change, the strength</a:t>
            </a:r>
            <a:r>
              <a:rPr lang="et-EE" sz="1800" dirty="0"/>
              <a:t> </a:t>
            </a:r>
            <a:r>
              <a:rPr lang="en-US" sz="1800" dirty="0"/>
              <a:t>of negative feedback loops, the reinforcement</a:t>
            </a:r>
            <a:r>
              <a:rPr lang="et-EE" sz="1800" dirty="0"/>
              <a:t> </a:t>
            </a:r>
            <a:r>
              <a:rPr lang="en-US" sz="1800" dirty="0"/>
              <a:t>of positive feedback loops, the structure of</a:t>
            </a:r>
            <a:r>
              <a:rPr lang="et-EE" sz="1800" dirty="0"/>
              <a:t> </a:t>
            </a:r>
            <a:r>
              <a:rPr lang="en-US" sz="1800" dirty="0"/>
              <a:t>information flows, the rules of the system, and the</a:t>
            </a:r>
            <a:r>
              <a:rPr lang="et-EE" sz="1800" dirty="0"/>
              <a:t> </a:t>
            </a:r>
            <a:r>
              <a:rPr lang="en-US" sz="1800" dirty="0"/>
              <a:t>power to influence system structure.</a:t>
            </a:r>
          </a:p>
          <a:p>
            <a:r>
              <a:rPr lang="en-US" sz="1800" b="1" dirty="0"/>
              <a:t>Changes associated with the personal sphere, </a:t>
            </a:r>
            <a:r>
              <a:rPr lang="en-US" sz="1800" dirty="0"/>
              <a:t>which</a:t>
            </a:r>
            <a:r>
              <a:rPr lang="et-EE" sz="1800" dirty="0"/>
              <a:t> </a:t>
            </a:r>
            <a:r>
              <a:rPr lang="en-US" sz="1800" dirty="0"/>
              <a:t>include the goals of the system and the mindset</a:t>
            </a:r>
            <a:r>
              <a:rPr lang="et-EE" sz="1800" dirty="0"/>
              <a:t> </a:t>
            </a:r>
            <a:r>
              <a:rPr lang="en-US" sz="1800" dirty="0"/>
              <a:t>or paradigm from which the system arises, </a:t>
            </a:r>
            <a:r>
              <a:rPr lang="en-US" sz="1800" b="1" dirty="0"/>
              <a:t>are</a:t>
            </a:r>
            <a:r>
              <a:rPr lang="et-EE" sz="1800" b="1" dirty="0"/>
              <a:t> </a:t>
            </a:r>
            <a:r>
              <a:rPr lang="en-US" sz="1800" b="1" dirty="0"/>
              <a:t>considered by Meadows to have the greatest</a:t>
            </a:r>
            <a:r>
              <a:rPr lang="et-EE" sz="1800" b="1" dirty="0"/>
              <a:t> </a:t>
            </a:r>
            <a:r>
              <a:rPr lang="en-US" sz="1800" b="1" dirty="0"/>
              <a:t>leverage points for systems change, exceeded only</a:t>
            </a:r>
            <a:r>
              <a:rPr lang="et-EE" sz="1800" b="1" dirty="0"/>
              <a:t> </a:t>
            </a:r>
            <a:r>
              <a:rPr lang="en-US" sz="1800" b="1" dirty="0"/>
              <a:t>by the power to transcend paradigms. </a:t>
            </a:r>
            <a:endParaRPr lang="et-EE" sz="1800" b="1" dirty="0"/>
          </a:p>
          <a:p>
            <a:pPr marL="0" indent="0">
              <a:buNone/>
            </a:pPr>
            <a:r>
              <a:rPr lang="et-EE" sz="1600" dirty="0"/>
              <a:t>Source: </a:t>
            </a:r>
            <a:r>
              <a:rPr lang="en-US" sz="1600" dirty="0"/>
              <a:t>Meadows, D. H., 1999, </a:t>
            </a:r>
            <a:r>
              <a:rPr lang="en-US" sz="1600" i="1" dirty="0"/>
              <a:t>Leverage points: places to</a:t>
            </a:r>
            <a:r>
              <a:rPr lang="et-EE" sz="1600" i="1" dirty="0"/>
              <a:t> </a:t>
            </a:r>
            <a:r>
              <a:rPr lang="en-US" sz="1600" i="1" dirty="0"/>
              <a:t>intervene in a system, </a:t>
            </a:r>
            <a:r>
              <a:rPr lang="en-US" sz="1600" dirty="0"/>
              <a:t>The Sustainability Institute.</a:t>
            </a:r>
            <a:endParaRPr lang="et-EE" sz="1600" dirty="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latin typeface="Arial" pitchFamily="34" charset="0"/>
                <a:cs typeface="Arial" pitchFamily="34" charset="0"/>
              </a:rPr>
              <a:t>Dr. Kaidi Tamm ǀ </a:t>
            </a:r>
            <a:r>
              <a:rPr lang="en-GB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EU4Transition summer school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35640" y="1485100"/>
            <a:ext cx="9805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8" y="413767"/>
            <a:ext cx="10877120" cy="760515"/>
          </a:xfrm>
        </p:spPr>
        <p:txBody>
          <a:bodyPr>
            <a:noAutofit/>
          </a:bodyPr>
          <a:lstStyle/>
          <a:p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SD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equation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r"/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Google Shape;2702;p60">
            <a:extLst>
              <a:ext uri="{FF2B5EF4-FFF2-40B4-BE49-F238E27FC236}">
                <a16:creationId xmlns:a16="http://schemas.microsoft.com/office/drawing/2014/main" id="{6010D529-C9B5-4612-34D8-02036EB83E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23" r="1467"/>
          <a:stretch/>
        </p:blipFill>
        <p:spPr>
          <a:xfrm>
            <a:off x="552450" y="1334813"/>
            <a:ext cx="10877121" cy="4587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62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8" y="413767"/>
            <a:ext cx="10528820" cy="760515"/>
          </a:xfrm>
        </p:spPr>
        <p:txBody>
          <a:bodyPr>
            <a:noAutofit/>
          </a:bodyPr>
          <a:lstStyle/>
          <a:p>
            <a:pPr algn="ctr"/>
            <a:r>
              <a:rPr lang="et-EE" sz="40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Societal</a:t>
            </a:r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40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transformations</a:t>
            </a:r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need </a:t>
            </a:r>
            <a:r>
              <a:rPr lang="et-EE" sz="40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co-creation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r"/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What makes co-production different? - In more detail - Co-production - Co- production in commissioning tool - Think Local Act Personal">
            <a:extLst>
              <a:ext uri="{FF2B5EF4-FFF2-40B4-BE49-F238E27FC236}">
                <a16:creationId xmlns:a16="http://schemas.microsoft.com/office/drawing/2014/main" id="{08D4BDA8-7AA2-008B-C48A-D6AB8CEC3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 bwMode="auto">
          <a:xfrm>
            <a:off x="3489518" y="1277862"/>
            <a:ext cx="5212964" cy="47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6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8" y="413767"/>
            <a:ext cx="10877120" cy="760515"/>
          </a:xfrm>
        </p:spPr>
        <p:txBody>
          <a:bodyPr>
            <a:noAutofit/>
          </a:bodyPr>
          <a:lstStyle/>
          <a:p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principles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87" y="1174282"/>
            <a:ext cx="6626717" cy="41138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Recognising people as assets: </a:t>
            </a:r>
            <a:r>
              <a:rPr lang="en-GB" dirty="0">
                <a:solidFill>
                  <a:srgbClr val="041E41"/>
                </a:solidFill>
              </a:rPr>
              <a:t>equal partners in the design and delivery of services;</a:t>
            </a:r>
            <a:endParaRPr lang="et-EE" dirty="0">
              <a:solidFill>
                <a:srgbClr val="041E4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Building on people’s existing capabilities: </a:t>
            </a:r>
            <a:r>
              <a:rPr lang="en-GB" dirty="0">
                <a:solidFill>
                  <a:srgbClr val="041E41"/>
                </a:solidFill>
              </a:rPr>
              <a:t>co-produced services start with people’s capabilities </a:t>
            </a:r>
            <a:r>
              <a:rPr lang="et-EE" dirty="0">
                <a:solidFill>
                  <a:srgbClr val="041E41"/>
                </a:solidFill>
              </a:rPr>
              <a:t>&amp;</a:t>
            </a:r>
            <a:r>
              <a:rPr lang="en-GB" dirty="0">
                <a:solidFill>
                  <a:srgbClr val="041E41"/>
                </a:solidFill>
              </a:rPr>
              <a:t> look for opportunities to develop them;</a:t>
            </a:r>
            <a:endParaRPr lang="et-EE" dirty="0">
              <a:solidFill>
                <a:srgbClr val="041E4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Mutuality and reciprocity: </a:t>
            </a:r>
            <a:r>
              <a:rPr lang="en-GB" dirty="0">
                <a:solidFill>
                  <a:srgbClr val="041E41"/>
                </a:solidFill>
              </a:rPr>
              <a:t>co-production is about a mutual and reciprocal partnership;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Peer support networks:</a:t>
            </a:r>
            <a:r>
              <a:rPr lang="en-GB" dirty="0">
                <a:solidFill>
                  <a:srgbClr val="041E41"/>
                </a:solidFill>
              </a:rPr>
              <a:t> peer and personal networks alongside professionals;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Blurring roles: </a:t>
            </a:r>
            <a:r>
              <a:rPr lang="en-GB" dirty="0">
                <a:solidFill>
                  <a:srgbClr val="041E41"/>
                </a:solidFill>
              </a:rPr>
              <a:t>blurring the distinction between professionals, users, family members, community; 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b="1" dirty="0">
                <a:solidFill>
                  <a:srgbClr val="B29267"/>
                </a:solidFill>
              </a:rPr>
              <a:t>Professionals as </a:t>
            </a:r>
            <a:r>
              <a:rPr lang="et-EE" b="1" dirty="0" err="1">
                <a:solidFill>
                  <a:srgbClr val="B29267"/>
                </a:solidFill>
              </a:rPr>
              <a:t>catalysts</a:t>
            </a:r>
            <a:r>
              <a:rPr lang="en-GB" b="1" dirty="0">
                <a:solidFill>
                  <a:srgbClr val="B29267"/>
                </a:solidFill>
              </a:rPr>
              <a:t> of change: </a:t>
            </a:r>
            <a:r>
              <a:rPr lang="et-EE" dirty="0">
                <a:solidFill>
                  <a:srgbClr val="041E41"/>
                </a:solidFill>
              </a:rPr>
              <a:t>e</a:t>
            </a:r>
            <a:r>
              <a:rPr lang="en-GB" dirty="0" err="1">
                <a:solidFill>
                  <a:srgbClr val="041E41"/>
                </a:solidFill>
              </a:rPr>
              <a:t>nabling</a:t>
            </a:r>
            <a:r>
              <a:rPr lang="en-GB" dirty="0">
                <a:solidFill>
                  <a:srgbClr val="041E41"/>
                </a:solidFill>
              </a:rPr>
              <a:t> professionals to become facilitators of change.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t-EE" sz="1800" dirty="0">
                <a:latin typeface="Arial" pitchFamily="34" charset="0"/>
                <a:cs typeface="Arial" pitchFamily="34" charset="0"/>
              </a:rPr>
            </a:br>
            <a:endParaRPr lang="en-PH" sz="1600" dirty="0">
              <a:latin typeface="Arial" pitchFamily="34" charset="0"/>
              <a:cs typeface="Arial" pitchFamily="34" charset="0"/>
            </a:endParaRPr>
          </a:p>
          <a:p>
            <a:endParaRPr lang="en-P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r"/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A6584-4ED8-4B57-AC47-CF016F75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57" y="1174282"/>
            <a:ext cx="4480948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F547C8-D24D-41E8-8BFA-D640686AF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30782"/>
          <a:stretch/>
        </p:blipFill>
        <p:spPr>
          <a:xfrm>
            <a:off x="1943" y="0"/>
            <a:ext cx="3609475" cy="685800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418" y="1656784"/>
            <a:ext cx="7948942" cy="4126779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Systems thinking</a:t>
            </a:r>
          </a:p>
          <a:p>
            <a:pPr>
              <a:lnSpc>
                <a:spcPct val="100000"/>
              </a:lnSpc>
            </a:pP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Transformative learning</a:t>
            </a:r>
          </a:p>
          <a:p>
            <a:pPr>
              <a:lnSpc>
                <a:spcPct val="100000"/>
              </a:lnSpc>
            </a:pP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Transdisciplinarity</a:t>
            </a:r>
          </a:p>
          <a:p>
            <a:pPr>
              <a:lnSpc>
                <a:spcPct val="100000"/>
              </a:lnSpc>
            </a:pP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Service learning</a:t>
            </a:r>
          </a:p>
          <a:p>
            <a:pPr>
              <a:lnSpc>
                <a:spcPct val="100000"/>
              </a:lnSpc>
            </a:pPr>
            <a:r>
              <a:rPr lang="et-EE" sz="22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Experimental</a:t>
            </a: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t-EE" sz="22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approach</a:t>
            </a: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 the ethics 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anthropocene</a:t>
            </a:r>
            <a:endParaRPr lang="et-E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co-creation</a:t>
            </a: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co-production</a:t>
            </a: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seriously</a:t>
            </a:r>
            <a:endParaRPr lang="et-E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t-EE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2200" b="1" dirty="0">
                <a:sym typeface="Wingdings" pitchFamily="2" charset="2"/>
              </a:rPr>
              <a:t>B</a:t>
            </a: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uilding up not only knolwegde, but also inner literacy and skills for remaining resilient </a:t>
            </a:r>
            <a:r>
              <a:rPr lang="et-EE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in the face of ongoing uncertainty and frustration.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2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It</a:t>
            </a:r>
            <a:r>
              <a:rPr lang="et-EE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takes inner change to create the outer change: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Each</a:t>
            </a:r>
            <a:r>
              <a:rPr lang="et-EE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t-EE" sz="2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needs</a:t>
            </a:r>
            <a:r>
              <a:rPr lang="et-EE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 to find suitable methods and tools </a:t>
            </a:r>
            <a:r>
              <a:rPr lang="et-EE" sz="2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et-EE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 personal </a:t>
            </a:r>
            <a:r>
              <a:rPr lang="et-EE" sz="2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resilience</a:t>
            </a:r>
            <a:r>
              <a:rPr lang="et-EE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t-EE" sz="2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development</a:t>
            </a:r>
            <a:endParaRPr lang="et-EE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418" y="540283"/>
            <a:ext cx="8058415" cy="534154"/>
          </a:xfrm>
        </p:spPr>
        <p:txBody>
          <a:bodyPr>
            <a:noAutofit/>
          </a:bodyPr>
          <a:lstStyle/>
          <a:p>
            <a:r>
              <a:rPr lang="et-EE" sz="3200" i="0" dirty="0" err="1">
                <a:latin typeface="Arial" pitchFamily="34" charset="0"/>
                <a:cs typeface="Arial" pitchFamily="34" charset="0"/>
              </a:rPr>
              <a:t>Capacity</a:t>
            </a:r>
            <a:r>
              <a:rPr lang="et-EE" sz="3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200" i="0" dirty="0" err="1">
                <a:latin typeface="Arial" pitchFamily="34" charset="0"/>
                <a:cs typeface="Arial" pitchFamily="34" charset="0"/>
              </a:rPr>
              <a:t>building</a:t>
            </a:r>
            <a:r>
              <a:rPr lang="et-EE" sz="3200" i="0" dirty="0">
                <a:latin typeface="Arial" pitchFamily="34" charset="0"/>
                <a:cs typeface="Arial" pitchFamily="34" charset="0"/>
              </a:rPr>
              <a:t>: </a:t>
            </a:r>
            <a:r>
              <a:rPr lang="et-EE" sz="3200" i="0" dirty="0" err="1">
                <a:latin typeface="Arial" pitchFamily="34" charset="0"/>
                <a:cs typeface="Arial" pitchFamily="34" charset="0"/>
              </a:rPr>
              <a:t>leadership</a:t>
            </a:r>
            <a:r>
              <a:rPr lang="et-EE" sz="3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200" i="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et-EE" sz="3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3200" i="0" dirty="0" err="1">
                <a:latin typeface="Arial" pitchFamily="34" charset="0"/>
                <a:cs typeface="Arial" pitchFamily="34" charset="0"/>
              </a:rPr>
              <a:t>sustainability</a:t>
            </a:r>
            <a:endParaRPr lang="en-US" sz="32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245468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08.07.2022 </a:t>
            </a:r>
            <a:br>
              <a:rPr lang="et-EE" sz="1200" i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n-GB" sz="1200" i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EU4Transition summer school</a:t>
            </a:r>
            <a:endParaRPr lang="en-US" sz="1200" i="0" dirty="0">
              <a:solidFill>
                <a:srgbClr val="000000">
                  <a:lumMod val="75000"/>
                  <a:lumOff val="25000"/>
                </a:srgbClr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21494" y="1499676"/>
            <a:ext cx="7007290" cy="3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8700" y="3733799"/>
            <a:ext cx="6771132" cy="1139951"/>
          </a:xfrm>
        </p:spPr>
        <p:txBody>
          <a:bodyPr>
            <a:normAutofit/>
          </a:bodyPr>
          <a:lstStyle/>
          <a:p>
            <a:r>
              <a:rPr lang="et-EE" sz="6600" i="0" dirty="0">
                <a:latin typeface="Arial" pitchFamily="34" charset="0"/>
                <a:cs typeface="Arial" pitchFamily="34" charset="0"/>
              </a:rPr>
              <a:t>Thank you!</a:t>
            </a:r>
            <a:endParaRPr lang="de-DE" sz="66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8991" y="5010912"/>
            <a:ext cx="5774196" cy="411988"/>
          </a:xfrm>
        </p:spPr>
        <p:txBody>
          <a:bodyPr>
            <a:noAutofit/>
          </a:bodyPr>
          <a:lstStyle/>
          <a:p>
            <a:r>
              <a:rPr lang="et-EE" sz="1600" b="1" dirty="0">
                <a:latin typeface="Arial" pitchFamily="34" charset="0"/>
                <a:cs typeface="Arial" pitchFamily="34" charset="0"/>
              </a:rPr>
              <a:t>Kaidi Tamm ǀ kaidi.tamm@sei.org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FDCFB-90C9-4805-BA74-A192D7448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11376"/>
          <a:stretch/>
        </p:blipFill>
        <p:spPr>
          <a:xfrm>
            <a:off x="6633644" y="0"/>
            <a:ext cx="5558356" cy="685800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19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2DD-5236-CD41-926B-6D63F5CD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25" y="1737741"/>
            <a:ext cx="10666949" cy="3099816"/>
          </a:xfrm>
        </p:spPr>
        <p:txBody>
          <a:bodyPr anchor="ctr">
            <a:normAutofit/>
          </a:bodyPr>
          <a:lstStyle/>
          <a:p>
            <a:pPr algn="ctr"/>
            <a:r>
              <a:rPr lang="et-EE" i="0" dirty="0" err="1">
                <a:latin typeface="Arial" pitchFamily="34" charset="0"/>
                <a:cs typeface="Arial" pitchFamily="34" charset="0"/>
              </a:rPr>
              <a:t>Sustainable</a:t>
            </a:r>
            <a:r>
              <a:rPr lang="et-EE" i="0" dirty="0">
                <a:latin typeface="Arial" pitchFamily="34" charset="0"/>
                <a:cs typeface="Arial" pitchFamily="34" charset="0"/>
              </a:rPr>
              <a:t> and </a:t>
            </a:r>
            <a:r>
              <a:rPr lang="et-EE" i="0" dirty="0" err="1">
                <a:latin typeface="Arial" pitchFamily="34" charset="0"/>
                <a:cs typeface="Arial" pitchFamily="34" charset="0"/>
              </a:rPr>
              <a:t>green</a:t>
            </a:r>
            <a:r>
              <a:rPr lang="et-EE" i="0" dirty="0">
                <a:latin typeface="Arial" pitchFamily="34" charset="0"/>
                <a:cs typeface="Arial" pitchFamily="34" charset="0"/>
              </a:rPr>
              <a:t>?</a:t>
            </a:r>
            <a:endParaRPr lang="en-US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7249886" y="6106512"/>
            <a:ext cx="4420030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07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979055"/>
            <a:ext cx="6382138" cy="723030"/>
          </a:xfrm>
        </p:spPr>
        <p:txBody>
          <a:bodyPr>
            <a:normAutofit/>
          </a:bodyPr>
          <a:lstStyle/>
          <a:p>
            <a:r>
              <a:rPr lang="et-EE" sz="4000" b="1" i="0" dirty="0">
                <a:latin typeface="Arial" pitchFamily="34" charset="0"/>
                <a:cs typeface="Arial" pitchFamily="34" charset="0"/>
              </a:rPr>
              <a:t>Anthropocene?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758" y="1808198"/>
            <a:ext cx="6292158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SzPct val="70000"/>
              <a:buNone/>
            </a:pPr>
            <a:r>
              <a:rPr lang="en-GB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Anthropocene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new geo-chronological era, in which humans have become one of the most important factors influencing biological, geological </a:t>
            </a:r>
            <a:r>
              <a:rPr lang="et-E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&amp;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 atmospheric processes on Earth.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t-EE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SzPct val="70000"/>
              <a:buNone/>
            </a:pPr>
            <a:r>
              <a:rPr lang="et-E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en-GB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Crutzen</a:t>
            </a:r>
            <a:r>
              <a:rPr lang="et-E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Geology of mankind</a:t>
            </a:r>
            <a:r>
              <a:rPr lang="et-E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t-E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415, 23 (2002).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70000"/>
              <a:buNone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63F547C8-D24D-41E8-8BFA-D640686A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08380" cy="6857999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0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979055"/>
            <a:ext cx="6382138" cy="723030"/>
          </a:xfrm>
        </p:spPr>
        <p:txBody>
          <a:bodyPr>
            <a:normAutofit/>
          </a:bodyPr>
          <a:lstStyle/>
          <a:p>
            <a:r>
              <a:rPr lang="et-EE" sz="4000" b="1" i="0" dirty="0">
                <a:latin typeface="Arial" pitchFamily="34" charset="0"/>
                <a:cs typeface="Arial" pitchFamily="34" charset="0"/>
              </a:rPr>
              <a:t>The Great Acceleration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758" y="1808198"/>
            <a:ext cx="6292158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400" b="1" dirty="0"/>
              <a:t>Stage 1: from 1750-1950s</a:t>
            </a:r>
            <a:br>
              <a:rPr lang="et-EE" sz="2400" dirty="0"/>
            </a:br>
            <a:r>
              <a:rPr lang="et-EE" sz="2300" dirty="0"/>
              <a:t>Start of the industrial revolution – increasing use of fossil fuels leading to major lifestyle changes and</a:t>
            </a:r>
            <a:r>
              <a:rPr lang="en-US" sz="2300" dirty="0"/>
              <a:t> </a:t>
            </a:r>
            <a:r>
              <a:rPr lang="et-EE" sz="2300" dirty="0"/>
              <a:t>environmental degradation.</a:t>
            </a:r>
            <a:br>
              <a:rPr lang="et-EE" sz="2300" dirty="0"/>
            </a:br>
            <a:endParaRPr lang="et-EE" sz="2300" dirty="0"/>
          </a:p>
          <a:p>
            <a:r>
              <a:rPr lang="et-EE" sz="2400" b="1" dirty="0"/>
              <a:t>Stage 2: 1950s to today</a:t>
            </a:r>
            <a:br>
              <a:rPr lang="et-EE" sz="2400" b="1" dirty="0"/>
            </a:br>
            <a:r>
              <a:rPr lang="et-EE" sz="2300" dirty="0"/>
              <a:t>The era of </a:t>
            </a:r>
            <a:r>
              <a:rPr lang="en-US" sz="2300" dirty="0"/>
              <a:t>the </a:t>
            </a:r>
            <a:r>
              <a:rPr lang="et-EE" sz="2300" dirty="0"/>
              <a:t>Great Acceleration – a</a:t>
            </a:r>
            <a:r>
              <a:rPr lang="en-US" sz="2300" dirty="0"/>
              <a:t> </a:t>
            </a:r>
            <a:r>
              <a:rPr lang="et-EE" sz="2300" dirty="0"/>
              <a:t>massive simultaneous surge of growth across fields of human activity affecting global geology and ecosystems dramatically.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63F547C8-D24D-41E8-8BFA-D640686A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397760"/>
            <a:ext cx="5108380" cy="60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381770"/>
            <a:ext cx="11111251" cy="1320315"/>
          </a:xfrm>
        </p:spPr>
        <p:txBody>
          <a:bodyPr>
            <a:normAutofit/>
          </a:bodyPr>
          <a:lstStyle/>
          <a:p>
            <a:r>
              <a:rPr lang="et-EE" sz="3200" b="1" i="0" dirty="0">
                <a:solidFill>
                  <a:srgbClr val="007882"/>
                </a:solidFill>
                <a:latin typeface="Arial" pitchFamily="34" charset="0"/>
                <a:cs typeface="Arial" pitchFamily="34" charset="0"/>
              </a:rPr>
              <a:t>Potential Earth System trajectories </a:t>
            </a:r>
            <a:br>
              <a:rPr lang="et-EE" sz="3200" b="1" i="0" dirty="0">
                <a:solidFill>
                  <a:srgbClr val="007882"/>
                </a:solidFill>
                <a:latin typeface="Arial" pitchFamily="34" charset="0"/>
                <a:cs typeface="Arial" pitchFamily="34" charset="0"/>
              </a:rPr>
            </a:br>
            <a:r>
              <a:rPr lang="et-EE" sz="3200" b="1" i="0" dirty="0">
                <a:solidFill>
                  <a:srgbClr val="007882"/>
                </a:solidFill>
                <a:latin typeface="Arial" pitchFamily="34" charset="0"/>
                <a:cs typeface="Arial" pitchFamily="34" charset="0"/>
              </a:rPr>
              <a:t>in the Anthropocene</a:t>
            </a: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522;p43">
            <a:extLst>
              <a:ext uri="{FF2B5EF4-FFF2-40B4-BE49-F238E27FC236}">
                <a16:creationId xmlns:a16="http://schemas.microsoft.com/office/drawing/2014/main" id="{72814191-6ACF-946E-AEBB-1B4478A0EF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870" y="1543232"/>
            <a:ext cx="10030771" cy="480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23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48" y="1520792"/>
            <a:ext cx="10674225" cy="41138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Clr>
                <a:srgbClr val="405B5C"/>
              </a:buClr>
              <a:buSzPts val="2000"/>
              <a:buNone/>
            </a:pPr>
            <a:r>
              <a:rPr lang="et-EE" sz="3600" dirty="0">
                <a:latin typeface="Signature 1" panose="03000600000000000000" pitchFamily="66" charset="0"/>
              </a:rPr>
              <a:t>„The major </a:t>
            </a:r>
            <a:r>
              <a:rPr lang="et-EE" sz="3600" dirty="0" err="1">
                <a:latin typeface="Signature 1" panose="03000600000000000000" pitchFamily="66" charset="0"/>
              </a:rPr>
              <a:t>problems</a:t>
            </a:r>
            <a:r>
              <a:rPr lang="et-EE" sz="3600" dirty="0">
                <a:latin typeface="Signature 1" panose="03000600000000000000" pitchFamily="66" charset="0"/>
              </a:rPr>
              <a:t> in </a:t>
            </a:r>
            <a:r>
              <a:rPr lang="et-EE" sz="3600" dirty="0" err="1">
                <a:latin typeface="Signature 1" panose="03000600000000000000" pitchFamily="66" charset="0"/>
              </a:rPr>
              <a:t>the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world</a:t>
            </a:r>
            <a:r>
              <a:rPr lang="et-EE" sz="3600" dirty="0">
                <a:latin typeface="Signature 1" panose="03000600000000000000" pitchFamily="66" charset="0"/>
              </a:rPr>
              <a:t> are </a:t>
            </a:r>
            <a:r>
              <a:rPr lang="et-EE" sz="3600" dirty="0" err="1">
                <a:latin typeface="Signature 1" panose="03000600000000000000" pitchFamily="66" charset="0"/>
              </a:rPr>
              <a:t>the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result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br>
              <a:rPr lang="et-EE" sz="3600" dirty="0">
                <a:latin typeface="Signature 1" panose="03000600000000000000" pitchFamily="66" charset="0"/>
              </a:rPr>
            </a:br>
            <a:r>
              <a:rPr lang="et-EE" sz="3600" dirty="0">
                <a:latin typeface="Signature 1" panose="03000600000000000000" pitchFamily="66" charset="0"/>
              </a:rPr>
              <a:t>of </a:t>
            </a:r>
            <a:r>
              <a:rPr lang="et-EE" sz="3600" dirty="0" err="1">
                <a:latin typeface="Signature 1" panose="03000600000000000000" pitchFamily="66" charset="0"/>
              </a:rPr>
              <a:t>the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difference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between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how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nature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works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br>
              <a:rPr lang="et-EE" sz="3600" dirty="0">
                <a:latin typeface="Signature 1" panose="03000600000000000000" pitchFamily="66" charset="0"/>
              </a:rPr>
            </a:br>
            <a:r>
              <a:rPr lang="et-EE" sz="3600" dirty="0">
                <a:latin typeface="Signature 1" panose="03000600000000000000" pitchFamily="66" charset="0"/>
              </a:rPr>
              <a:t>and </a:t>
            </a:r>
            <a:r>
              <a:rPr lang="et-EE" sz="3600" dirty="0" err="1">
                <a:latin typeface="Signature 1" panose="03000600000000000000" pitchFamily="66" charset="0"/>
              </a:rPr>
              <a:t>the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way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people</a:t>
            </a:r>
            <a:r>
              <a:rPr lang="et-EE" sz="3600" dirty="0">
                <a:latin typeface="Signature 1" panose="03000600000000000000" pitchFamily="66" charset="0"/>
              </a:rPr>
              <a:t> </a:t>
            </a:r>
            <a:r>
              <a:rPr lang="et-EE" sz="3600" dirty="0" err="1">
                <a:latin typeface="Signature 1" panose="03000600000000000000" pitchFamily="66" charset="0"/>
              </a:rPr>
              <a:t>think</a:t>
            </a:r>
            <a:r>
              <a:rPr lang="et-EE" sz="3600" dirty="0">
                <a:latin typeface="Signature 1" panose="03000600000000000000" pitchFamily="66" charset="0"/>
              </a:rPr>
              <a:t>“ </a:t>
            </a:r>
            <a:br>
              <a:rPr lang="et-EE" sz="3600" dirty="0">
                <a:latin typeface="Signature 1" panose="03000600000000000000" pitchFamily="66" charset="0"/>
              </a:rPr>
            </a:br>
            <a:br>
              <a:rPr lang="et-EE" sz="3600" dirty="0">
                <a:latin typeface="Signature 1" panose="03000600000000000000" pitchFamily="66" charset="0"/>
              </a:rPr>
            </a:br>
            <a:r>
              <a:rPr lang="et-EE" sz="3200" dirty="0">
                <a:latin typeface="Signature 1" panose="03000600000000000000" pitchFamily="66" charset="0"/>
              </a:rPr>
              <a:t>- </a:t>
            </a:r>
            <a:r>
              <a:rPr lang="et-EE" sz="2800" dirty="0" err="1">
                <a:latin typeface="Signature 1" panose="03000600000000000000" pitchFamily="66" charset="0"/>
              </a:rPr>
              <a:t>Gregory</a:t>
            </a:r>
            <a:r>
              <a:rPr lang="et-EE" sz="2800" dirty="0">
                <a:latin typeface="Signature 1" panose="03000600000000000000" pitchFamily="66" charset="0"/>
              </a:rPr>
              <a:t> </a:t>
            </a:r>
            <a:r>
              <a:rPr lang="et-EE" sz="2800" dirty="0" err="1">
                <a:latin typeface="Signature 1" panose="03000600000000000000" pitchFamily="66" charset="0"/>
              </a:rPr>
              <a:t>Bateson</a:t>
            </a:r>
            <a:r>
              <a:rPr lang="et-EE" sz="2800" dirty="0">
                <a:latin typeface="Signature 1" panose="03000600000000000000" pitchFamily="66" charset="0"/>
              </a:rPr>
              <a:t>, </a:t>
            </a:r>
            <a:r>
              <a:rPr lang="et-EE" sz="2800" dirty="0" err="1">
                <a:latin typeface="Signature 1" panose="03000600000000000000" pitchFamily="66" charset="0"/>
              </a:rPr>
              <a:t>Ecology</a:t>
            </a:r>
            <a:r>
              <a:rPr lang="et-EE" sz="2800" dirty="0">
                <a:latin typeface="Signature 1" panose="03000600000000000000" pitchFamily="66" charset="0"/>
              </a:rPr>
              <a:t> of </a:t>
            </a:r>
            <a:r>
              <a:rPr lang="et-EE" sz="2800" dirty="0" err="1">
                <a:latin typeface="Signature 1" panose="03000600000000000000" pitchFamily="66" charset="0"/>
              </a:rPr>
              <a:t>the</a:t>
            </a:r>
            <a:r>
              <a:rPr lang="et-EE" sz="2800" dirty="0">
                <a:latin typeface="Signature 1" panose="03000600000000000000" pitchFamily="66" charset="0"/>
              </a:rPr>
              <a:t> Mind (1972)</a:t>
            </a:r>
          </a:p>
          <a:p>
            <a:endParaRPr lang="en-P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latin typeface="Arial" pitchFamily="34" charset="0"/>
                <a:cs typeface="Arial" pitchFamily="34" charset="0"/>
              </a:rPr>
              <a:t>Dr. Kaidi Tamm ǀ </a:t>
            </a:r>
            <a:r>
              <a:rPr lang="en-GB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EU4Transition summer school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24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8" y="413767"/>
            <a:ext cx="10877120" cy="760515"/>
          </a:xfrm>
        </p:spPr>
        <p:txBody>
          <a:bodyPr>
            <a:noAutofit/>
          </a:bodyPr>
          <a:lstStyle/>
          <a:p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t-EE" sz="4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</a:t>
            </a:r>
            <a:r>
              <a:rPr lang="et-EE" sz="4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48" y="1520792"/>
            <a:ext cx="9884924" cy="4113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800" dirty="0" err="1">
                <a:latin typeface="Arial" pitchFamily="34" charset="0"/>
                <a:cs typeface="Arial" pitchFamily="34" charset="0"/>
              </a:rPr>
              <a:t>Lack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of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capacity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comprehending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tackling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challenges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facing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us</a:t>
            </a:r>
            <a:endParaRPr lang="et-EE" sz="2800" dirty="0">
              <a:latin typeface="Arial" pitchFamily="34" charset="0"/>
              <a:cs typeface="Arial" pitchFamily="34" charset="0"/>
            </a:endParaRPr>
          </a:p>
          <a:p>
            <a:r>
              <a:rPr lang="et-EE" sz="2800" dirty="0" err="1">
                <a:latin typeface="Arial" pitchFamily="34" charset="0"/>
                <a:cs typeface="Arial" pitchFamily="34" charset="0"/>
              </a:rPr>
              <a:t>Focus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on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distinct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sectoral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transitions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instead of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systematic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transformation</a:t>
            </a:r>
            <a:endParaRPr lang="et-EE" sz="2800" dirty="0">
              <a:latin typeface="Arial" pitchFamily="34" charset="0"/>
              <a:cs typeface="Arial" pitchFamily="34" charset="0"/>
            </a:endParaRPr>
          </a:p>
          <a:p>
            <a:r>
              <a:rPr lang="et-EE" sz="2800" dirty="0" err="1">
                <a:latin typeface="Arial" pitchFamily="34" charset="0"/>
                <a:cs typeface="Arial" pitchFamily="34" charset="0"/>
              </a:rPr>
              <a:t>Sidelining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cultural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aspects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of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sustainability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favor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of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changing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resource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flows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re-organising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t-EE" sz="2800" dirty="0" err="1">
                <a:latin typeface="Arial" pitchFamily="34" charset="0"/>
                <a:cs typeface="Arial" pitchFamily="34" charset="0"/>
              </a:rPr>
              <a:t>processes</a:t>
            </a:r>
            <a:r>
              <a:rPr lang="et-EE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t-EE" sz="1800" dirty="0">
                <a:latin typeface="Arial" pitchFamily="34" charset="0"/>
                <a:cs typeface="Arial" pitchFamily="34" charset="0"/>
              </a:rPr>
            </a:br>
            <a:endParaRPr lang="en-PH" sz="1600" dirty="0">
              <a:latin typeface="Arial" pitchFamily="34" charset="0"/>
              <a:cs typeface="Arial" pitchFamily="34" charset="0"/>
            </a:endParaRPr>
          </a:p>
          <a:p>
            <a:endParaRPr lang="en-P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2151" y="1101948"/>
            <a:ext cx="966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6" y="6122652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Dr. Kaidi Tamm ǀ 26.05.2023 </a:t>
            </a:r>
            <a:br>
              <a:rPr lang="et-EE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</a:b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en-US" sz="120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1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1034473"/>
            <a:ext cx="6382138" cy="667612"/>
          </a:xfrm>
        </p:spPr>
        <p:txBody>
          <a:bodyPr>
            <a:normAutofit/>
          </a:bodyPr>
          <a:lstStyle/>
          <a:p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Efficiency strategy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758" y="1808198"/>
            <a:ext cx="6292158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400" dirty="0"/>
              <a:t>Focuses on</a:t>
            </a:r>
            <a:r>
              <a:rPr lang="en-GB" sz="2400" dirty="0"/>
              <a:t> improved production</a:t>
            </a:r>
            <a:r>
              <a:rPr lang="et-EE" sz="2400" dirty="0"/>
              <a:t>. </a:t>
            </a:r>
          </a:p>
          <a:p>
            <a:r>
              <a:rPr lang="en-GB" sz="2400" dirty="0"/>
              <a:t>Producing the same but with lower resource consumption or CO2 emissions</a:t>
            </a:r>
            <a:r>
              <a:rPr lang="et-EE" sz="2400" dirty="0"/>
              <a:t>.</a:t>
            </a:r>
            <a:endParaRPr lang="en-GB" sz="2400" dirty="0"/>
          </a:p>
          <a:p>
            <a:r>
              <a:rPr lang="et-EE" sz="2400" dirty="0"/>
              <a:t>E.g. through technological innovation and decoupling economic growth from resource use. </a:t>
            </a:r>
          </a:p>
          <a:p>
            <a:r>
              <a:rPr lang="et-EE" sz="2400" dirty="0"/>
              <a:t>This way, we can continue on (green) economic growth path.</a:t>
            </a:r>
          </a:p>
          <a:p>
            <a:pPr marL="0" indent="0">
              <a:buNone/>
            </a:pPr>
            <a:endParaRPr lang="et-EE" sz="2400" b="1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>
              <a:sym typeface="Wingdings" pitchFamily="2" charset="2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latin typeface="Arial" pitchFamily="34" charset="0"/>
                <a:cs typeface="Arial" pitchFamily="34" charset="0"/>
              </a:rPr>
              <a:t>Dr. Kaidi Tamm ǀ </a:t>
            </a:r>
            <a:r>
              <a:rPr lang="en-GB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EU4Transition summer school</a:t>
            </a:r>
            <a:endParaRPr lang="en-US" sz="1200" i="0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2" y="2038352"/>
            <a:ext cx="3971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3B72-3F7A-364A-8A94-8B59DCF4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31" y="1034473"/>
            <a:ext cx="6382138" cy="667612"/>
          </a:xfrm>
        </p:spPr>
        <p:txBody>
          <a:bodyPr>
            <a:normAutofit/>
          </a:bodyPr>
          <a:lstStyle/>
          <a:p>
            <a:r>
              <a:rPr lang="et-EE" sz="4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Consistency strategy</a:t>
            </a:r>
            <a:endParaRPr lang="en-US" sz="40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617-FE8D-6B48-A03C-A15B83DE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758" y="1808198"/>
            <a:ext cx="6292158" cy="4075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400" dirty="0"/>
              <a:t>Focuses on using a different </a:t>
            </a:r>
            <a:r>
              <a:rPr lang="en-GB" sz="2400" dirty="0"/>
              <a:t>production model</a:t>
            </a:r>
            <a:r>
              <a:rPr lang="et-EE" sz="2400" dirty="0"/>
              <a:t>.</a:t>
            </a:r>
          </a:p>
          <a:p>
            <a:r>
              <a:rPr lang="et-EE" sz="2400" dirty="0"/>
              <a:t>Environmetally friendly technology for minimising environmental damage and waste. </a:t>
            </a:r>
          </a:p>
          <a:p>
            <a:r>
              <a:rPr lang="en-GB" sz="2400" dirty="0"/>
              <a:t>Production and consumption </a:t>
            </a:r>
            <a:r>
              <a:rPr lang="et-EE" sz="2400" dirty="0"/>
              <a:t>are seen </a:t>
            </a:r>
            <a:r>
              <a:rPr lang="en-GB" sz="2400" dirty="0"/>
              <a:t>as a cycle</a:t>
            </a:r>
            <a:r>
              <a:rPr lang="et-EE" sz="2400" dirty="0"/>
              <a:t> –&gt; circular economy </a:t>
            </a:r>
            <a:endParaRPr lang="en-GB" sz="2400" dirty="0"/>
          </a:p>
          <a:p>
            <a:pPr marL="0" indent="0">
              <a:buNone/>
            </a:pPr>
            <a:endParaRPr lang="et-EE" sz="2400" b="1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>
              <a:sym typeface="Wingdings" pitchFamily="2" charset="2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C9640F-FDD4-1A42-ABA5-8B999A8C41EC}"/>
              </a:ext>
            </a:extLst>
          </p:cNvPr>
          <p:cNvSpPr txBox="1">
            <a:spLocks/>
          </p:cNvSpPr>
          <p:nvPr/>
        </p:nvSpPr>
        <p:spPr>
          <a:xfrm>
            <a:off x="6960637" y="6187966"/>
            <a:ext cx="4709279" cy="337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sz="1200" i="0" dirty="0">
                <a:latin typeface="Arial" pitchFamily="34" charset="0"/>
                <a:cs typeface="Arial" pitchFamily="34" charset="0"/>
              </a:rPr>
              <a:t>Dr. Kaidi Tamm ǀ </a:t>
            </a:r>
            <a:r>
              <a:rPr lang="en-GB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EU4Transition summer school</a:t>
            </a:r>
            <a:endParaRPr lang="en-US" sz="1200" i="0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45236" y="1727591"/>
            <a:ext cx="544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1" y="1796335"/>
            <a:ext cx="3889066" cy="297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5081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DarkSeed_2SEEDS">
      <a:dk1>
        <a:srgbClr val="000000"/>
      </a:dk1>
      <a:lt1>
        <a:srgbClr val="FFFFFF"/>
      </a:lt1>
      <a:dk2>
        <a:srgbClr val="243941"/>
      </a:dk2>
      <a:lt2>
        <a:srgbClr val="E4E2E8"/>
      </a:lt2>
      <a:accent1>
        <a:srgbClr val="86AB39"/>
      </a:accent1>
      <a:accent2>
        <a:srgbClr val="ACA244"/>
      </a:accent2>
      <a:accent3>
        <a:srgbClr val="62B146"/>
      </a:accent3>
      <a:accent4>
        <a:srgbClr val="3BB1A1"/>
      </a:accent4>
      <a:accent5>
        <a:srgbClr val="4DA3C3"/>
      </a:accent5>
      <a:accent6>
        <a:srgbClr val="3B5FB1"/>
      </a:accent6>
      <a:hlink>
        <a:srgbClr val="30907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1025</Words>
  <Application>Microsoft Office PowerPoint</Application>
  <PresentationFormat>Widescreen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Calibri</vt:lpstr>
      <vt:lpstr>Signature 1</vt:lpstr>
      <vt:lpstr>Sitka Banner</vt:lpstr>
      <vt:lpstr>Times New Roman</vt:lpstr>
      <vt:lpstr>HeadlinesVTI</vt:lpstr>
      <vt:lpstr>How to empower social transformations?Some thoughts from the field</vt:lpstr>
      <vt:lpstr>Sustainable and green?</vt:lpstr>
      <vt:lpstr>Anthropocene?</vt:lpstr>
      <vt:lpstr>The Great Acceleration</vt:lpstr>
      <vt:lpstr>Potential Earth System trajectories  in the Anthropocene</vt:lpstr>
      <vt:lpstr>PowerPoint Presentation</vt:lpstr>
      <vt:lpstr>Problems (a selection)</vt:lpstr>
      <vt:lpstr>Efficiency strategy</vt:lpstr>
      <vt:lpstr>Consistency strategy</vt:lpstr>
      <vt:lpstr>Sufficiency strategy</vt:lpstr>
      <vt:lpstr>Combination needed</vt:lpstr>
      <vt:lpstr>12 leverage points for systems change, based on Meadows 1999 </vt:lpstr>
      <vt:lpstr>12 leverage points for systems change, based on Meadows 1999 </vt:lpstr>
      <vt:lpstr>12 leverage points for systems change </vt:lpstr>
      <vt:lpstr>Including culture into the SD equation</vt:lpstr>
      <vt:lpstr>Societal transformations need co-creation</vt:lpstr>
      <vt:lpstr>Co-production principles</vt:lpstr>
      <vt:lpstr>Capacity building: leadership for sustainability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Sustainable Development</dc:title>
  <dc:creator>Daniela Barth</dc:creator>
  <cp:lastModifiedBy>Kaidi Tamm</cp:lastModifiedBy>
  <cp:revision>457</cp:revision>
  <dcterms:created xsi:type="dcterms:W3CDTF">2021-06-11T10:35:21Z</dcterms:created>
  <dcterms:modified xsi:type="dcterms:W3CDTF">2023-05-26T08:06:35Z</dcterms:modified>
</cp:coreProperties>
</file>