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75" r:id="rId3"/>
    <p:sldId id="271" r:id="rId4"/>
    <p:sldId id="261" r:id="rId5"/>
    <p:sldId id="262" r:id="rId6"/>
    <p:sldId id="265" r:id="rId7"/>
    <p:sldId id="274" r:id="rId8"/>
    <p:sldId id="272" r:id="rId9"/>
    <p:sldId id="263" r:id="rId10"/>
    <p:sldId id="273" r:id="rId11"/>
    <p:sldId id="276" r:id="rId12"/>
    <p:sldId id="268" r:id="rId13"/>
    <p:sldId id="277" r:id="rId14"/>
    <p:sldId id="279" r:id="rId15"/>
    <p:sldId id="257" r:id="rId16"/>
    <p:sldId id="259" r:id="rId17"/>
    <p:sldId id="278" r:id="rId18"/>
    <p:sldId id="269" r:id="rId19"/>
    <p:sldId id="280"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1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sise.envir.ee\Failiserver$\KeM\Kliimaosakond\KHG%20aruandlus\KHG%20andmed%20ja%20graafikud\sektorite_andmed_prognoosid_2020_uuendatud_graafi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stacked"/>
        <c:ser>
          <c:idx val="3"/>
          <c:order val="0"/>
          <c:tx>
            <c:v>LULUCF</c:v>
          </c:tx>
          <c:spPr>
            <a:solidFill>
              <a:schemeClr val="accent6">
                <a:lumMod val="60000"/>
                <a:lumOff val="40000"/>
              </a:schemeClr>
            </a:solidFill>
            <a:ln>
              <a:noFill/>
            </a:ln>
            <a:effectLst/>
          </c:spPr>
          <c:cat>
            <c:strRef>
              <c:f>Üld_trend_prognoosid!$B$1:$BJ$1</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Üld_trend_prognoosid!$B$7:$AF$7</c:f>
              <c:numCache>
                <c:formatCode>General</c:formatCode>
                <c:ptCount val="31"/>
                <c:pt idx="0">
                  <c:v>-3159.8990751546407</c:v>
                </c:pt>
                <c:pt idx="1">
                  <c:v>-3031.7431264503903</c:v>
                </c:pt>
                <c:pt idx="2">
                  <c:v>-2025.9433828417689</c:v>
                </c:pt>
                <c:pt idx="3">
                  <c:v>-3175.5307568562876</c:v>
                </c:pt>
                <c:pt idx="4">
                  <c:v>-2621.0673869121715</c:v>
                </c:pt>
                <c:pt idx="5">
                  <c:v>-2799.3926384313759</c:v>
                </c:pt>
                <c:pt idx="6">
                  <c:v>-3156.2044309792495</c:v>
                </c:pt>
                <c:pt idx="7">
                  <c:v>-3272.0561017327805</c:v>
                </c:pt>
                <c:pt idx="8">
                  <c:v>-3742.131211122793</c:v>
                </c:pt>
                <c:pt idx="9">
                  <c:v>-3331.0405569603276</c:v>
                </c:pt>
                <c:pt idx="10">
                  <c:v>-4204.9781118771862</c:v>
                </c:pt>
                <c:pt idx="11">
                  <c:v>-4331.246117699623</c:v>
                </c:pt>
                <c:pt idx="12">
                  <c:v>-4042.7829349147746</c:v>
                </c:pt>
                <c:pt idx="13">
                  <c:v>-6055.3042253487074</c:v>
                </c:pt>
                <c:pt idx="14">
                  <c:v>-4319.0800713038234</c:v>
                </c:pt>
                <c:pt idx="15">
                  <c:v>-1275.7311938065354</c:v>
                </c:pt>
                <c:pt idx="16">
                  <c:v>-2684.3814180123231</c:v>
                </c:pt>
                <c:pt idx="17">
                  <c:v>-2957.7167888541203</c:v>
                </c:pt>
                <c:pt idx="18">
                  <c:v>-2726.5053324475257</c:v>
                </c:pt>
                <c:pt idx="19">
                  <c:v>-3804.0416404944408</c:v>
                </c:pt>
                <c:pt idx="20">
                  <c:v>-4835.3827551648374</c:v>
                </c:pt>
                <c:pt idx="21">
                  <c:v>-4822.2594607326546</c:v>
                </c:pt>
                <c:pt idx="22">
                  <c:v>-3547.011191181612</c:v>
                </c:pt>
                <c:pt idx="23">
                  <c:v>-2161.8651825765473</c:v>
                </c:pt>
                <c:pt idx="24">
                  <c:v>-1683.5892436359557</c:v>
                </c:pt>
                <c:pt idx="25">
                  <c:v>-2128.0180393195892</c:v>
                </c:pt>
                <c:pt idx="26">
                  <c:v>-2094.4977527312203</c:v>
                </c:pt>
                <c:pt idx="27">
                  <c:v>-1267.0959884007082</c:v>
                </c:pt>
                <c:pt idx="28">
                  <c:v>-1438.2951331864649</c:v>
                </c:pt>
                <c:pt idx="29">
                  <c:v>-377.71748559618965</c:v>
                </c:pt>
                <c:pt idx="30" formatCode="_-* #\ ##0\ _€_-;\-* #\ ##0\ _€_-;_-* &quot;-&quot;??\ _€_-;_-@_-">
                  <c:v>1204.8289551738371</c:v>
                </c:pt>
              </c:numCache>
            </c:numRef>
          </c:val>
          <c:extLst xmlns:c16r2="http://schemas.microsoft.com/office/drawing/2015/06/chart">
            <c:ext xmlns:c16="http://schemas.microsoft.com/office/drawing/2014/chart" uri="{C3380CC4-5D6E-409C-BE32-E72D297353CC}">
              <c16:uniqueId val="{00000000-814C-417F-8B77-95CE6F3D2EB3}"/>
            </c:ext>
          </c:extLst>
        </c:ser>
        <c:ser>
          <c:idx val="0"/>
          <c:order val="1"/>
          <c:tx>
            <c:v>Energy (not incl. transport)</c:v>
          </c:tx>
          <c:spPr>
            <a:solidFill>
              <a:schemeClr val="accent1"/>
            </a:solidFill>
            <a:ln>
              <a:noFill/>
            </a:ln>
            <a:effectLst/>
          </c:spPr>
          <c:cat>
            <c:strRef>
              <c:f>Üld_trend_prognoosid!$B$1:$BJ$1</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Üld_trend_prognoosid!$B$3:$AF$3</c:f>
              <c:numCache>
                <c:formatCode>General</c:formatCode>
                <c:ptCount val="31"/>
                <c:pt idx="0">
                  <c:v>34542.894315970916</c:v>
                </c:pt>
                <c:pt idx="1">
                  <c:v>30922.801441074957</c:v>
                </c:pt>
                <c:pt idx="2">
                  <c:v>22857.553052937677</c:v>
                </c:pt>
                <c:pt idx="3">
                  <c:v>17966.629686816432</c:v>
                </c:pt>
                <c:pt idx="4">
                  <c:v>18072.469691021866</c:v>
                </c:pt>
                <c:pt idx="5">
                  <c:v>16291.482121365172</c:v>
                </c:pt>
                <c:pt idx="6">
                  <c:v>17182.452178277283</c:v>
                </c:pt>
                <c:pt idx="7">
                  <c:v>16534.952876854219</c:v>
                </c:pt>
                <c:pt idx="8">
                  <c:v>14642.18511724372</c:v>
                </c:pt>
                <c:pt idx="9">
                  <c:v>13827.679887259195</c:v>
                </c:pt>
                <c:pt idx="10">
                  <c:v>13439.267327538922</c:v>
                </c:pt>
                <c:pt idx="11">
                  <c:v>13506.568296002624</c:v>
                </c:pt>
                <c:pt idx="12">
                  <c:v>13032.686033162738</c:v>
                </c:pt>
                <c:pt idx="13">
                  <c:v>14971.025688799382</c:v>
                </c:pt>
                <c:pt idx="14">
                  <c:v>14952.832818998957</c:v>
                </c:pt>
                <c:pt idx="15">
                  <c:v>14681.046185723868</c:v>
                </c:pt>
                <c:pt idx="16">
                  <c:v>13835.157404471911</c:v>
                </c:pt>
                <c:pt idx="17">
                  <c:v>17080.231373557632</c:v>
                </c:pt>
                <c:pt idx="18">
                  <c:v>15047.864480796366</c:v>
                </c:pt>
                <c:pt idx="19">
                  <c:v>12308.488152385095</c:v>
                </c:pt>
                <c:pt idx="20">
                  <c:v>16660.508454052258</c:v>
                </c:pt>
                <c:pt idx="21">
                  <c:v>16619.344223140051</c:v>
                </c:pt>
                <c:pt idx="22">
                  <c:v>15114.774229646911</c:v>
                </c:pt>
                <c:pt idx="23">
                  <c:v>16982.468793436201</c:v>
                </c:pt>
                <c:pt idx="24">
                  <c:v>16406.469415890337</c:v>
                </c:pt>
                <c:pt idx="25">
                  <c:v>13521.732781932926</c:v>
                </c:pt>
                <c:pt idx="26">
                  <c:v>15214.855249590595</c:v>
                </c:pt>
                <c:pt idx="27">
                  <c:v>16229.779493091737</c:v>
                </c:pt>
                <c:pt idx="28">
                  <c:v>15398.849593165185</c:v>
                </c:pt>
                <c:pt idx="29">
                  <c:v>9882.9730310196428</c:v>
                </c:pt>
                <c:pt idx="30" formatCode="_-* #\ ##0\ _€_-;\-* #\ ##0\ _€_-;_-* &quot;-&quot;??\ _€_-;_-@_-">
                  <c:v>6890.07</c:v>
                </c:pt>
              </c:numCache>
            </c:numRef>
          </c:val>
          <c:extLst xmlns:c16r2="http://schemas.microsoft.com/office/drawing/2015/06/chart">
            <c:ext xmlns:c16="http://schemas.microsoft.com/office/drawing/2014/chart" uri="{C3380CC4-5D6E-409C-BE32-E72D297353CC}">
              <c16:uniqueId val="{00000001-814C-417F-8B77-95CE6F3D2EB3}"/>
            </c:ext>
          </c:extLst>
        </c:ser>
        <c:ser>
          <c:idx val="1"/>
          <c:order val="2"/>
          <c:tx>
            <c:v>Transport</c:v>
          </c:tx>
          <c:spPr>
            <a:solidFill>
              <a:schemeClr val="bg1">
                <a:lumMod val="85000"/>
              </a:schemeClr>
            </a:solidFill>
            <a:ln>
              <a:noFill/>
            </a:ln>
            <a:effectLst/>
          </c:spPr>
          <c:cat>
            <c:strRef>
              <c:f>Üld_trend_prognoosid!$B$1:$BJ$1</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Üld_trend_prognoosid!$B$4:$AF$4</c:f>
              <c:numCache>
                <c:formatCode>General</c:formatCode>
                <c:ptCount val="31"/>
                <c:pt idx="0">
                  <c:v>2472.9771882385699</c:v>
                </c:pt>
                <c:pt idx="1">
                  <c:v>2251.144044280873</c:v>
                </c:pt>
                <c:pt idx="2">
                  <c:v>1160.810356754296</c:v>
                </c:pt>
                <c:pt idx="3">
                  <c:v>1291.7022120339107</c:v>
                </c:pt>
                <c:pt idx="4">
                  <c:v>1601.3704690277275</c:v>
                </c:pt>
                <c:pt idx="5">
                  <c:v>1575.6231130131189</c:v>
                </c:pt>
                <c:pt idx="6">
                  <c:v>1640.0844201167513</c:v>
                </c:pt>
                <c:pt idx="7">
                  <c:v>1749.6114184422197</c:v>
                </c:pt>
                <c:pt idx="8">
                  <c:v>1811.8347704920404</c:v>
                </c:pt>
                <c:pt idx="9">
                  <c:v>1684.4457856871152</c:v>
                </c:pt>
                <c:pt idx="10">
                  <c:v>1666.940074856408</c:v>
                </c:pt>
                <c:pt idx="11">
                  <c:v>1983.0286944448767</c:v>
                </c:pt>
                <c:pt idx="12">
                  <c:v>2115.1307902378753</c:v>
                </c:pt>
                <c:pt idx="13">
                  <c:v>2033.1896605395555</c:v>
                </c:pt>
                <c:pt idx="14">
                  <c:v>2073.5232810874818</c:v>
                </c:pt>
                <c:pt idx="15">
                  <c:v>2154.6074005432938</c:v>
                </c:pt>
                <c:pt idx="16">
                  <c:v>2320.478561658083</c:v>
                </c:pt>
                <c:pt idx="17">
                  <c:v>2444.773460750821</c:v>
                </c:pt>
                <c:pt idx="18">
                  <c:v>2303.643119070271</c:v>
                </c:pt>
                <c:pt idx="19">
                  <c:v>2147.0080092984535</c:v>
                </c:pt>
                <c:pt idx="20">
                  <c:v>2274.5661820573409</c:v>
                </c:pt>
                <c:pt idx="21">
                  <c:v>2281.7660213837216</c:v>
                </c:pt>
                <c:pt idx="22">
                  <c:v>2308.0255466259009</c:v>
                </c:pt>
                <c:pt idx="23">
                  <c:v>2254.3980007821419</c:v>
                </c:pt>
                <c:pt idx="24">
                  <c:v>2270.1288211780543</c:v>
                </c:pt>
                <c:pt idx="25">
                  <c:v>2326.5373191745525</c:v>
                </c:pt>
                <c:pt idx="26">
                  <c:v>2374.7700191547738</c:v>
                </c:pt>
                <c:pt idx="27">
                  <c:v>2448.0453670697493</c:v>
                </c:pt>
                <c:pt idx="28">
                  <c:v>2453.3086483049369</c:v>
                </c:pt>
                <c:pt idx="29">
                  <c:v>2394.7493401465517</c:v>
                </c:pt>
                <c:pt idx="30" formatCode="_-* #\ ##0\ _€_-;\-* #\ ##0\ _€_-;_-* &quot;-&quot;??\ _€_-;_-@_-">
                  <c:v>2234.4201109517307</c:v>
                </c:pt>
              </c:numCache>
            </c:numRef>
          </c:val>
          <c:extLst xmlns:c16r2="http://schemas.microsoft.com/office/drawing/2015/06/chart">
            <c:ext xmlns:c16="http://schemas.microsoft.com/office/drawing/2014/chart" uri="{C3380CC4-5D6E-409C-BE32-E72D297353CC}">
              <c16:uniqueId val="{00000002-814C-417F-8B77-95CE6F3D2EB3}"/>
            </c:ext>
          </c:extLst>
        </c:ser>
        <c:ser>
          <c:idx val="2"/>
          <c:order val="3"/>
          <c:tx>
            <c:v>Industrial processes</c:v>
          </c:tx>
          <c:spPr>
            <a:solidFill>
              <a:schemeClr val="bg1">
                <a:lumMod val="65000"/>
              </a:schemeClr>
            </a:solidFill>
            <a:ln>
              <a:noFill/>
            </a:ln>
            <a:effectLst/>
          </c:spPr>
          <c:cat>
            <c:strRef>
              <c:f>Üld_trend_prognoosid!$B$1:$BJ$1</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Üld_trend_prognoosid!$B$5:$AF$5</c:f>
              <c:numCache>
                <c:formatCode>General</c:formatCode>
                <c:ptCount val="31"/>
                <c:pt idx="0">
                  <c:v>963.28614564914562</c:v>
                </c:pt>
                <c:pt idx="1">
                  <c:v>965.74723098356401</c:v>
                </c:pt>
                <c:pt idx="2">
                  <c:v>574.40229252710094</c:v>
                </c:pt>
                <c:pt idx="3">
                  <c:v>353.41647694087186</c:v>
                </c:pt>
                <c:pt idx="4">
                  <c:v>599.60246938177693</c:v>
                </c:pt>
                <c:pt idx="5">
                  <c:v>634.90093492198275</c:v>
                </c:pt>
                <c:pt idx="6">
                  <c:v>650.70358494638208</c:v>
                </c:pt>
                <c:pt idx="7">
                  <c:v>701.64146428390939</c:v>
                </c:pt>
                <c:pt idx="8">
                  <c:v>754.78555301868562</c:v>
                </c:pt>
                <c:pt idx="9">
                  <c:v>690.11656901274137</c:v>
                </c:pt>
                <c:pt idx="10">
                  <c:v>695.53500731058568</c:v>
                </c:pt>
                <c:pt idx="11">
                  <c:v>730.73114359867054</c:v>
                </c:pt>
                <c:pt idx="12">
                  <c:v>552.93736520040875</c:v>
                </c:pt>
                <c:pt idx="13">
                  <c:v>600.7969300643864</c:v>
                </c:pt>
                <c:pt idx="14">
                  <c:v>741.35807004179605</c:v>
                </c:pt>
                <c:pt idx="15">
                  <c:v>727.54349402210573</c:v>
                </c:pt>
                <c:pt idx="16">
                  <c:v>765.95672965252561</c:v>
                </c:pt>
                <c:pt idx="17">
                  <c:v>958.78444839949861</c:v>
                </c:pt>
                <c:pt idx="18">
                  <c:v>966.27244341705409</c:v>
                </c:pt>
                <c:pt idx="19">
                  <c:v>477.03772779926243</c:v>
                </c:pt>
                <c:pt idx="20">
                  <c:v>538.45504772567938</c:v>
                </c:pt>
                <c:pt idx="21">
                  <c:v>662.19396522518196</c:v>
                </c:pt>
                <c:pt idx="22">
                  <c:v>907.42381578316656</c:v>
                </c:pt>
                <c:pt idx="23">
                  <c:v>998.68800912684674</c:v>
                </c:pt>
                <c:pt idx="24">
                  <c:v>711.28623463709573</c:v>
                </c:pt>
                <c:pt idx="25">
                  <c:v>515.76914575291539</c:v>
                </c:pt>
                <c:pt idx="26">
                  <c:v>502.26407224667071</c:v>
                </c:pt>
                <c:pt idx="27">
                  <c:v>638.54703102541657</c:v>
                </c:pt>
                <c:pt idx="28">
                  <c:v>625.99929404493071</c:v>
                </c:pt>
                <c:pt idx="29">
                  <c:v>618.41875277364738</c:v>
                </c:pt>
                <c:pt idx="30" formatCode="_-* #\ ##0\ _€_-;\-* #\ ##0\ _€_-;_-* &quot;-&quot;??\ _€_-;_-@_-">
                  <c:v>323.61</c:v>
                </c:pt>
              </c:numCache>
            </c:numRef>
          </c:val>
          <c:extLst xmlns:c16r2="http://schemas.microsoft.com/office/drawing/2015/06/chart">
            <c:ext xmlns:c16="http://schemas.microsoft.com/office/drawing/2014/chart" uri="{C3380CC4-5D6E-409C-BE32-E72D297353CC}">
              <c16:uniqueId val="{00000003-814C-417F-8B77-95CE6F3D2EB3}"/>
            </c:ext>
          </c:extLst>
        </c:ser>
        <c:ser>
          <c:idx val="10"/>
          <c:order val="4"/>
          <c:tx>
            <c:v>Agriculture</c:v>
          </c:tx>
          <c:spPr>
            <a:solidFill>
              <a:schemeClr val="accent5">
                <a:lumMod val="40000"/>
                <a:lumOff val="60000"/>
              </a:schemeClr>
            </a:solidFill>
            <a:ln>
              <a:noFill/>
            </a:ln>
            <a:effectLst/>
          </c:spPr>
          <c:cat>
            <c:strRef>
              <c:f>Üld_trend_prognoosid!$B$1:$BJ$1</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Üld_trend_prognoosid!$B$6:$AF$6</c:f>
              <c:numCache>
                <c:formatCode>General</c:formatCode>
                <c:ptCount val="31"/>
                <c:pt idx="0">
                  <c:v>2696.4022036862762</c:v>
                </c:pt>
                <c:pt idx="1">
                  <c:v>2577.5040001489169</c:v>
                </c:pt>
                <c:pt idx="2">
                  <c:v>2172.816796583053</c:v>
                </c:pt>
                <c:pt idx="3">
                  <c:v>1690.6419852915624</c:v>
                </c:pt>
                <c:pt idx="4">
                  <c:v>1539.428382656311</c:v>
                </c:pt>
                <c:pt idx="5">
                  <c:v>1373.7956108709309</c:v>
                </c:pt>
                <c:pt idx="6">
                  <c:v>1271.8355846786515</c:v>
                </c:pt>
                <c:pt idx="7">
                  <c:v>1281.3937962117577</c:v>
                </c:pt>
                <c:pt idx="8">
                  <c:v>1304.1215186386976</c:v>
                </c:pt>
                <c:pt idx="9">
                  <c:v>1132.4066211456263</c:v>
                </c:pt>
                <c:pt idx="10">
                  <c:v>1131.674064901855</c:v>
                </c:pt>
                <c:pt idx="11">
                  <c:v>1143.5251727636967</c:v>
                </c:pt>
                <c:pt idx="12">
                  <c:v>1083.3692297539935</c:v>
                </c:pt>
                <c:pt idx="13">
                  <c:v>1132.6292922319608</c:v>
                </c:pt>
                <c:pt idx="14">
                  <c:v>1174.4372342158752</c:v>
                </c:pt>
                <c:pt idx="15">
                  <c:v>1178.7034061960414</c:v>
                </c:pt>
                <c:pt idx="16">
                  <c:v>1177.5243025803973</c:v>
                </c:pt>
                <c:pt idx="17">
                  <c:v>1228.6343055817358</c:v>
                </c:pt>
                <c:pt idx="18">
                  <c:v>1287.2570488187878</c:v>
                </c:pt>
                <c:pt idx="19">
                  <c:v>1228.4333337268215</c:v>
                </c:pt>
                <c:pt idx="20">
                  <c:v>1255.7607896434733</c:v>
                </c:pt>
                <c:pt idx="21">
                  <c:v>1276.4203676034235</c:v>
                </c:pt>
                <c:pt idx="22">
                  <c:v>1357.4088135230932</c:v>
                </c:pt>
                <c:pt idx="23">
                  <c:v>1389.4310049228759</c:v>
                </c:pt>
                <c:pt idx="24">
                  <c:v>1435.2348092144687</c:v>
                </c:pt>
                <c:pt idx="25">
                  <c:v>1433.8311883153804</c:v>
                </c:pt>
                <c:pt idx="26">
                  <c:v>1386.9441989005272</c:v>
                </c:pt>
                <c:pt idx="27">
                  <c:v>1431.0237035948101</c:v>
                </c:pt>
                <c:pt idx="28">
                  <c:v>1420.48668479465</c:v>
                </c:pt>
                <c:pt idx="29">
                  <c:v>1496.8668353083833</c:v>
                </c:pt>
                <c:pt idx="30" formatCode="_-* #\ ##0\ _€_-;\-* #\ ##0\ _€_-;_-* &quot;-&quot;??\ _€_-;_-@_-">
                  <c:v>1516.97</c:v>
                </c:pt>
              </c:numCache>
            </c:numRef>
          </c:val>
          <c:extLst xmlns:c16r2="http://schemas.microsoft.com/office/drawing/2015/06/chart">
            <c:ext xmlns:c16="http://schemas.microsoft.com/office/drawing/2014/chart" uri="{C3380CC4-5D6E-409C-BE32-E72D297353CC}">
              <c16:uniqueId val="{00000004-814C-417F-8B77-95CE6F3D2EB3}"/>
            </c:ext>
          </c:extLst>
        </c:ser>
        <c:ser>
          <c:idx val="4"/>
          <c:order val="5"/>
          <c:tx>
            <c:v>Waste</c:v>
          </c:tx>
          <c:spPr>
            <a:solidFill>
              <a:schemeClr val="accent2"/>
            </a:solidFill>
            <a:ln>
              <a:noFill/>
            </a:ln>
            <a:effectLst/>
          </c:spPr>
          <c:cat>
            <c:strRef>
              <c:f>Üld_trend_prognoosid!$B$1:$BJ$1</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Üld_trend_prognoosid!$B$8:$AF$8</c:f>
              <c:numCache>
                <c:formatCode>General</c:formatCode>
                <c:ptCount val="31"/>
                <c:pt idx="0">
                  <c:v>369.93046979693725</c:v>
                </c:pt>
                <c:pt idx="1">
                  <c:v>382.78413441723046</c:v>
                </c:pt>
                <c:pt idx="2">
                  <c:v>394.20751044739768</c:v>
                </c:pt>
                <c:pt idx="3">
                  <c:v>411.91098029760803</c:v>
                </c:pt>
                <c:pt idx="4">
                  <c:v>410.4027204454095</c:v>
                </c:pt>
                <c:pt idx="5">
                  <c:v>397.97169648436903</c:v>
                </c:pt>
                <c:pt idx="6">
                  <c:v>435.63639451911052</c:v>
                </c:pt>
                <c:pt idx="7">
                  <c:v>491.47196677475517</c:v>
                </c:pt>
                <c:pt idx="8">
                  <c:v>508.51318402696035</c:v>
                </c:pt>
                <c:pt idx="9">
                  <c:v>515.43852484557033</c:v>
                </c:pt>
                <c:pt idx="10">
                  <c:v>562.45132511285863</c:v>
                </c:pt>
                <c:pt idx="11">
                  <c:v>570.0296397554132</c:v>
                </c:pt>
                <c:pt idx="12">
                  <c:v>557.94315532227233</c:v>
                </c:pt>
                <c:pt idx="13">
                  <c:v>546.4637091523839</c:v>
                </c:pt>
                <c:pt idx="14">
                  <c:v>540.17119110454917</c:v>
                </c:pt>
                <c:pt idx="15">
                  <c:v>515.18018346380563</c:v>
                </c:pt>
                <c:pt idx="16">
                  <c:v>499.76521363896973</c:v>
                </c:pt>
                <c:pt idx="17">
                  <c:v>494.42752184263497</c:v>
                </c:pt>
                <c:pt idx="18">
                  <c:v>478.62160080031811</c:v>
                </c:pt>
                <c:pt idx="19">
                  <c:v>500.59308988877837</c:v>
                </c:pt>
                <c:pt idx="20">
                  <c:v>488.90027497511244</c:v>
                </c:pt>
                <c:pt idx="21">
                  <c:v>446.44536399065566</c:v>
                </c:pt>
                <c:pt idx="22">
                  <c:v>427.2491648465724</c:v>
                </c:pt>
                <c:pt idx="23">
                  <c:v>394.85328945390955</c:v>
                </c:pt>
                <c:pt idx="24">
                  <c:v>353.25986327671183</c:v>
                </c:pt>
                <c:pt idx="25">
                  <c:v>341.45195850970373</c:v>
                </c:pt>
                <c:pt idx="26">
                  <c:v>330.09778207496487</c:v>
                </c:pt>
                <c:pt idx="27">
                  <c:v>319.04142610681896</c:v>
                </c:pt>
                <c:pt idx="28">
                  <c:v>307.71775045642329</c:v>
                </c:pt>
                <c:pt idx="29">
                  <c:v>306.1088332615617</c:v>
                </c:pt>
                <c:pt idx="30" formatCode="_-* #\ ##0\ _€_-;\-* #\ ##0\ _€_-;_-* &quot;-&quot;??\ _€_-;_-@_-">
                  <c:v>301.83999999999992</c:v>
                </c:pt>
              </c:numCache>
            </c:numRef>
          </c:val>
          <c:extLst xmlns:c16r2="http://schemas.microsoft.com/office/drawing/2015/06/chart">
            <c:ext xmlns:c16="http://schemas.microsoft.com/office/drawing/2014/chart" uri="{C3380CC4-5D6E-409C-BE32-E72D297353CC}">
              <c16:uniqueId val="{00000005-814C-417F-8B77-95CE6F3D2EB3}"/>
            </c:ext>
          </c:extLst>
        </c:ser>
        <c:dLbls/>
        <c:gapWidth val="75"/>
        <c:overlap val="100"/>
        <c:axId val="185014912"/>
        <c:axId val="185041280"/>
      </c:barChart>
      <c:lineChart>
        <c:grouping val="standard"/>
        <c:ser>
          <c:idx val="5"/>
          <c:order val="6"/>
          <c:tx>
            <c:v>Projections with existing measures (not incl. LULUCF)</c:v>
          </c:tx>
          <c:spPr>
            <a:ln w="19050" cap="rnd">
              <a:solidFill>
                <a:schemeClr val="accent1">
                  <a:lumMod val="60000"/>
                  <a:lumOff val="40000"/>
                </a:schemeClr>
              </a:solidFill>
              <a:round/>
            </a:ln>
            <a:effectLst/>
          </c:spPr>
          <c:marker>
            <c:symbol val="none"/>
          </c:marker>
          <c:cat>
            <c:strRef>
              <c:f>Üld_trend_prognoosid!$B$1:$BG$1</c:f>
              <c:strCache>
                <c:ptCount val="5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strCache>
            </c:strRef>
          </c:cat>
          <c:val>
            <c:numRef>
              <c:f>Üld_trend_prognoosid!$B$11:$BJ$11</c:f>
              <c:numCache>
                <c:formatCode>General</c:formatCode>
                <c:ptCount val="6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formatCode="_-* #\ ##0\ _€_-;\-* #\ ##0\ _€_-;_-* &quot;-&quot;??\ _€_-;_-@_-">
                  <c:v>#N/A</c:v>
                </c:pt>
                <c:pt idx="31">
                  <c:v>12415.030983867046</c:v>
                </c:pt>
                <c:pt idx="32">
                  <c:v>12551.457440478049</c:v>
                </c:pt>
                <c:pt idx="33">
                  <c:v>12781.941220558243</c:v>
                </c:pt>
                <c:pt idx="34">
                  <c:v>12985.089102604108</c:v>
                </c:pt>
                <c:pt idx="35">
                  <c:v>13148.107737108934</c:v>
                </c:pt>
                <c:pt idx="36">
                  <c:v>13052.232968502365</c:v>
                </c:pt>
                <c:pt idx="37">
                  <c:v>12948.219195208483</c:v>
                </c:pt>
                <c:pt idx="38">
                  <c:v>12860.124852421708</c:v>
                </c:pt>
                <c:pt idx="39">
                  <c:v>12770.875412225876</c:v>
                </c:pt>
                <c:pt idx="40">
                  <c:v>12651.866560053191</c:v>
                </c:pt>
                <c:pt idx="41">
                  <c:v>12346.183621027243</c:v>
                </c:pt>
                <c:pt idx="42">
                  <c:v>12024.351971532855</c:v>
                </c:pt>
                <c:pt idx="43">
                  <c:v>11699.759258857915</c:v>
                </c:pt>
                <c:pt idx="44">
                  <c:v>11370.427544803651</c:v>
                </c:pt>
                <c:pt idx="45">
                  <c:v>11032.951981767899</c:v>
                </c:pt>
                <c:pt idx="46">
                  <c:v>10784.956188989316</c:v>
                </c:pt>
                <c:pt idx="47">
                  <c:v>10527.167487389623</c:v>
                </c:pt>
                <c:pt idx="48">
                  <c:v>10270.969942468861</c:v>
                </c:pt>
                <c:pt idx="49">
                  <c:v>10013.150301865606</c:v>
                </c:pt>
                <c:pt idx="50">
                  <c:v>9756.1626478694343</c:v>
                </c:pt>
                <c:pt idx="51">
                  <c:v>9636.3336741456242</c:v>
                </c:pt>
                <c:pt idx="52">
                  <c:v>9516.9688304981137</c:v>
                </c:pt>
                <c:pt idx="53">
                  <c:v>9397.7841945471573</c:v>
                </c:pt>
                <c:pt idx="54">
                  <c:v>9278.7510258013826</c:v>
                </c:pt>
                <c:pt idx="55">
                  <c:v>9159.8626156428581</c:v>
                </c:pt>
                <c:pt idx="56">
                  <c:v>9030.4573590865675</c:v>
                </c:pt>
                <c:pt idx="57">
                  <c:v>8901.2169203526719</c:v>
                </c:pt>
                <c:pt idx="58">
                  <c:v>8812.2788833624236</c:v>
                </c:pt>
                <c:pt idx="59">
                  <c:v>8683.0372685782422</c:v>
                </c:pt>
                <c:pt idx="60">
                  <c:v>8554.4623962034802</c:v>
                </c:pt>
              </c:numCache>
            </c:numRef>
          </c:val>
          <c:extLst xmlns:c16r2="http://schemas.microsoft.com/office/drawing/2015/06/chart">
            <c:ext xmlns:c16="http://schemas.microsoft.com/office/drawing/2014/chart" uri="{C3380CC4-5D6E-409C-BE32-E72D297353CC}">
              <c16:uniqueId val="{00000006-814C-417F-8B77-95CE6F3D2EB3}"/>
            </c:ext>
          </c:extLst>
        </c:ser>
        <c:ser>
          <c:idx val="6"/>
          <c:order val="7"/>
          <c:tx>
            <c:v>Projections with additional measures (not incl. LULUCF)</c:v>
          </c:tx>
          <c:spPr>
            <a:ln w="6350" cap="rnd">
              <a:solidFill>
                <a:srgbClr val="0070C0"/>
              </a:solidFill>
              <a:prstDash val="dash"/>
              <a:round/>
            </a:ln>
            <a:effectLst/>
          </c:spPr>
          <c:marker>
            <c:symbol val="none"/>
          </c:marker>
          <c:cat>
            <c:strRef>
              <c:f>Üld_trend_prognoosid!$B$1:$BG$1</c:f>
              <c:strCache>
                <c:ptCount val="5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strCache>
            </c:strRef>
          </c:cat>
          <c:val>
            <c:numRef>
              <c:f>Üld_trend_prognoosid!$B$12:$BJ$12</c:f>
              <c:numCache>
                <c:formatCode>General</c:formatCode>
                <c:ptCount val="6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formatCode="_-* #\ ##0\ _€_-;\-* #\ ##0\ _€_-;_-* &quot;-&quot;??\ _€_-;_-@_-">
                  <c:v>#N/A</c:v>
                </c:pt>
                <c:pt idx="31">
                  <c:v>12383.462813718248</c:v>
                </c:pt>
                <c:pt idx="32">
                  <c:v>12487.98723991772</c:v>
                </c:pt>
                <c:pt idx="33">
                  <c:v>12670.000250104127</c:v>
                </c:pt>
                <c:pt idx="34">
                  <c:v>12841.246101738467</c:v>
                </c:pt>
                <c:pt idx="35">
                  <c:v>12963.406313891566</c:v>
                </c:pt>
                <c:pt idx="36">
                  <c:v>12876.814569609662</c:v>
                </c:pt>
                <c:pt idx="37">
                  <c:v>12782.946071961527</c:v>
                </c:pt>
                <c:pt idx="38">
                  <c:v>12705.045343666712</c:v>
                </c:pt>
                <c:pt idx="39">
                  <c:v>12626.05009097772</c:v>
                </c:pt>
                <c:pt idx="40">
                  <c:v>12520.297998223365</c:v>
                </c:pt>
                <c:pt idx="41">
                  <c:v>12132.997156515848</c:v>
                </c:pt>
                <c:pt idx="42">
                  <c:v>11753.839768375032</c:v>
                </c:pt>
                <c:pt idx="43">
                  <c:v>11371.967461372064</c:v>
                </c:pt>
                <c:pt idx="44">
                  <c:v>10985.402297308176</c:v>
                </c:pt>
                <c:pt idx="45">
                  <c:v>10637.255932781058</c:v>
                </c:pt>
                <c:pt idx="46">
                  <c:v>10404.833889129415</c:v>
                </c:pt>
                <c:pt idx="47">
                  <c:v>10204.531798523269</c:v>
                </c:pt>
                <c:pt idx="48">
                  <c:v>10005.820864596059</c:v>
                </c:pt>
                <c:pt idx="49">
                  <c:v>9805.4878349863484</c:v>
                </c:pt>
                <c:pt idx="50">
                  <c:v>9647.8996538503507</c:v>
                </c:pt>
                <c:pt idx="51">
                  <c:v>9457.9596452790047</c:v>
                </c:pt>
                <c:pt idx="52">
                  <c:v>9310.3966286505747</c:v>
                </c:pt>
                <c:pt idx="53">
                  <c:v>9163.0138197187025</c:v>
                </c:pt>
                <c:pt idx="54">
                  <c:v>9015.7824779920065</c:v>
                </c:pt>
                <c:pt idx="55">
                  <c:v>8910.608756719188</c:v>
                </c:pt>
                <c:pt idx="56">
                  <c:v>8728.2068607286965</c:v>
                </c:pt>
                <c:pt idx="57">
                  <c:v>8587.8826444272254</c:v>
                </c:pt>
                <c:pt idx="58">
                  <c:v>8516.5884105640653</c:v>
                </c:pt>
                <c:pt idx="59">
                  <c:v>8376.4452816521807</c:v>
                </c:pt>
                <c:pt idx="60">
                  <c:v>8278.8817570163465</c:v>
                </c:pt>
              </c:numCache>
            </c:numRef>
          </c:val>
          <c:extLst xmlns:c16r2="http://schemas.microsoft.com/office/drawing/2015/06/chart">
            <c:ext xmlns:c16="http://schemas.microsoft.com/office/drawing/2014/chart" uri="{C3380CC4-5D6E-409C-BE32-E72D297353CC}">
              <c16:uniqueId val="{00000007-814C-417F-8B77-95CE6F3D2EB3}"/>
            </c:ext>
          </c:extLst>
        </c:ser>
        <c:ser>
          <c:idx val="7"/>
          <c:order val="8"/>
          <c:tx>
            <c:v>Projections with existing measures (incl. LULUCF)</c:v>
          </c:tx>
          <c:spPr>
            <a:ln w="19050" cap="rnd">
              <a:solidFill>
                <a:schemeClr val="accent6">
                  <a:lumMod val="20000"/>
                  <a:lumOff val="80000"/>
                </a:schemeClr>
              </a:solidFill>
              <a:prstDash val="solid"/>
              <a:round/>
            </a:ln>
            <a:effectLst/>
          </c:spPr>
          <c:marker>
            <c:symbol val="none"/>
          </c:marker>
          <c:cat>
            <c:strRef>
              <c:f>Üld_trend_prognoosid!$B$1:$BG$1</c:f>
              <c:strCache>
                <c:ptCount val="5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strCache>
            </c:strRef>
          </c:cat>
          <c:val>
            <c:numRef>
              <c:f>Üld_trend_prognoosid!$B$13:$BJ$13</c:f>
              <c:numCache>
                <c:formatCode>General</c:formatCode>
                <c:ptCount val="6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formatCode="_-* #\ ##0\ _€_-;\-* #\ ##0\ _€_-;_-* &quot;-&quot;??\ _€_-;_-@_-">
                  <c:v>#N/A</c:v>
                </c:pt>
                <c:pt idx="31">
                  <c:v>11407.808719220979</c:v>
                </c:pt>
                <c:pt idx="32">
                  <c:v>11662.115168342252</c:v>
                </c:pt>
                <c:pt idx="33">
                  <c:v>11931.988246884113</c:v>
                </c:pt>
                <c:pt idx="34">
                  <c:v>12203.838196800429</c:v>
                </c:pt>
                <c:pt idx="35">
                  <c:v>12320.360444741222</c:v>
                </c:pt>
                <c:pt idx="36">
                  <c:v>12239.685190063154</c:v>
                </c:pt>
                <c:pt idx="37">
                  <c:v>12120.664772651198</c:v>
                </c:pt>
                <c:pt idx="38">
                  <c:v>12053.789418106589</c:v>
                </c:pt>
                <c:pt idx="39">
                  <c:v>11972.269240801357</c:v>
                </c:pt>
                <c:pt idx="40">
                  <c:v>11886.751568424994</c:v>
                </c:pt>
                <c:pt idx="41">
                  <c:v>12961.964331209156</c:v>
                </c:pt>
                <c:pt idx="42">
                  <c:v>12687.663034892519</c:v>
                </c:pt>
                <c:pt idx="43">
                  <c:v>12384.684908762276</c:v>
                </c:pt>
                <c:pt idx="44">
                  <c:v>12036.142243079075</c:v>
                </c:pt>
                <c:pt idx="45">
                  <c:v>11650.927153354187</c:v>
                </c:pt>
                <c:pt idx="46">
                  <c:v>11415.243366247872</c:v>
                </c:pt>
                <c:pt idx="47">
                  <c:v>11178.344212244478</c:v>
                </c:pt>
                <c:pt idx="48">
                  <c:v>10939.248359024612</c:v>
                </c:pt>
                <c:pt idx="49">
                  <c:v>10679.392388305179</c:v>
                </c:pt>
                <c:pt idx="50">
                  <c:v>10434.655247697425</c:v>
                </c:pt>
                <c:pt idx="51">
                  <c:v>9742.5387423189732</c:v>
                </c:pt>
                <c:pt idx="52">
                  <c:v>9629.2422876375476</c:v>
                </c:pt>
                <c:pt idx="53">
                  <c:v>9515.0160317122554</c:v>
                </c:pt>
                <c:pt idx="54">
                  <c:v>9401.2148953705837</c:v>
                </c:pt>
                <c:pt idx="55">
                  <c:v>9287.7061152495262</c:v>
                </c:pt>
                <c:pt idx="56">
                  <c:v>9165.3032896090153</c:v>
                </c:pt>
                <c:pt idx="57">
                  <c:v>9043.0633610985242</c:v>
                </c:pt>
                <c:pt idx="58">
                  <c:v>8961.0814611814785</c:v>
                </c:pt>
                <c:pt idx="59">
                  <c:v>8838.722512907696</c:v>
                </c:pt>
                <c:pt idx="60">
                  <c:v>8716.9371623310362</c:v>
                </c:pt>
              </c:numCache>
            </c:numRef>
          </c:val>
          <c:extLst xmlns:c16r2="http://schemas.microsoft.com/office/drawing/2015/06/chart">
            <c:ext xmlns:c16="http://schemas.microsoft.com/office/drawing/2014/chart" uri="{C3380CC4-5D6E-409C-BE32-E72D297353CC}">
              <c16:uniqueId val="{00000008-814C-417F-8B77-95CE6F3D2EB3}"/>
            </c:ext>
          </c:extLst>
        </c:ser>
        <c:ser>
          <c:idx val="8"/>
          <c:order val="9"/>
          <c:tx>
            <c:v>Projections with additional measures (incl. LULUCF)</c:v>
          </c:tx>
          <c:spPr>
            <a:ln w="6350" cap="rnd">
              <a:solidFill>
                <a:schemeClr val="accent6">
                  <a:lumMod val="75000"/>
                </a:schemeClr>
              </a:solidFill>
              <a:prstDash val="dash"/>
              <a:round/>
            </a:ln>
            <a:effectLst/>
          </c:spPr>
          <c:marker>
            <c:symbol val="none"/>
          </c:marker>
          <c:cat>
            <c:strRef>
              <c:f>Üld_trend_prognoosid!$B$1:$BG$1</c:f>
              <c:strCache>
                <c:ptCount val="5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strCache>
            </c:strRef>
          </c:cat>
          <c:val>
            <c:numRef>
              <c:f>Üld_trend_prognoosid!$B$14:$BJ$14</c:f>
              <c:numCache>
                <c:formatCode>General</c:formatCode>
                <c:ptCount val="6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formatCode="_-* #\ ##0\ _€_-;\-* #\ ##0\ _€_-;_-* &quot;-&quot;??\ _€_-;_-@_-">
                  <c:v>#N/A</c:v>
                </c:pt>
                <c:pt idx="31">
                  <c:v>11376.240549072187</c:v>
                </c:pt>
                <c:pt idx="32">
                  <c:v>11598.644967781927</c:v>
                </c:pt>
                <c:pt idx="33">
                  <c:v>11820.047276429998</c:v>
                </c:pt>
                <c:pt idx="34">
                  <c:v>12059.995195934782</c:v>
                </c:pt>
                <c:pt idx="35">
                  <c:v>12135.659021523856</c:v>
                </c:pt>
                <c:pt idx="36">
                  <c:v>12064.266791170458</c:v>
                </c:pt>
                <c:pt idx="37">
                  <c:v>11955.391649404241</c:v>
                </c:pt>
                <c:pt idx="38">
                  <c:v>11898.709909351594</c:v>
                </c:pt>
                <c:pt idx="39">
                  <c:v>11827.4439195532</c:v>
                </c:pt>
                <c:pt idx="40">
                  <c:v>11755.183006595167</c:v>
                </c:pt>
                <c:pt idx="41">
                  <c:v>12748.777866697761</c:v>
                </c:pt>
                <c:pt idx="42">
                  <c:v>12417.150831734692</c:v>
                </c:pt>
                <c:pt idx="43">
                  <c:v>12056.893111276424</c:v>
                </c:pt>
                <c:pt idx="44">
                  <c:v>11651.116995583594</c:v>
                </c:pt>
                <c:pt idx="45">
                  <c:v>11255.231104367345</c:v>
                </c:pt>
                <c:pt idx="46">
                  <c:v>11035.121066387968</c:v>
                </c:pt>
                <c:pt idx="47">
                  <c:v>10855.708523378124</c:v>
                </c:pt>
                <c:pt idx="48">
                  <c:v>10674.099281151812</c:v>
                </c:pt>
                <c:pt idx="49">
                  <c:v>10471.729921425926</c:v>
                </c:pt>
                <c:pt idx="50">
                  <c:v>10326.392253678343</c:v>
                </c:pt>
                <c:pt idx="51">
                  <c:v>9564.1647134523519</c:v>
                </c:pt>
                <c:pt idx="52">
                  <c:v>9422.670085790005</c:v>
                </c:pt>
                <c:pt idx="53">
                  <c:v>9280.245656883797</c:v>
                </c:pt>
                <c:pt idx="54">
                  <c:v>9138.2463475612058</c:v>
                </c:pt>
                <c:pt idx="55">
                  <c:v>9038.4522563258543</c:v>
                </c:pt>
                <c:pt idx="56">
                  <c:v>8863.0527912511461</c:v>
                </c:pt>
                <c:pt idx="57">
                  <c:v>8729.7290851730795</c:v>
                </c:pt>
                <c:pt idx="58">
                  <c:v>8665.3909883831184</c:v>
                </c:pt>
                <c:pt idx="59">
                  <c:v>8532.1305259816345</c:v>
                </c:pt>
                <c:pt idx="60">
                  <c:v>8441.3565231438934</c:v>
                </c:pt>
              </c:numCache>
            </c:numRef>
          </c:val>
          <c:extLst xmlns:c16r2="http://schemas.microsoft.com/office/drawing/2015/06/chart">
            <c:ext xmlns:c16="http://schemas.microsoft.com/office/drawing/2014/chart" uri="{C3380CC4-5D6E-409C-BE32-E72D297353CC}">
              <c16:uniqueId val="{00000009-814C-417F-8B77-95CE6F3D2EB3}"/>
            </c:ext>
          </c:extLst>
        </c:ser>
        <c:ser>
          <c:idx val="9"/>
          <c:order val="10"/>
          <c:tx>
            <c:v>Estonia 2035 targets</c:v>
          </c:tx>
          <c:spPr>
            <a:ln w="28575" cap="rnd">
              <a:solidFill>
                <a:schemeClr val="tx1">
                  <a:alpha val="0"/>
                </a:schemeClr>
              </a:solidFill>
              <a:round/>
            </a:ln>
            <a:effectLst/>
          </c:spPr>
          <c:marker>
            <c:symbol val="circle"/>
            <c:size val="5"/>
            <c:spPr>
              <a:solidFill>
                <a:schemeClr val="tx1"/>
              </a:solidFill>
              <a:ln w="9525">
                <a:solidFill>
                  <a:schemeClr val="accent4">
                    <a:lumMod val="60000"/>
                  </a:schemeClr>
                </a:solidFill>
              </a:ln>
              <a:effectLst/>
            </c:spPr>
          </c:marker>
          <c:dPt>
            <c:idx val="41"/>
            <c:marker>
              <c:spPr>
                <a:solidFill>
                  <a:schemeClr val="tx1"/>
                </a:solidFill>
                <a:ln w="9525">
                  <a:solidFill>
                    <a:schemeClr val="tx1"/>
                  </a:solidFill>
                </a:ln>
                <a:effectLst/>
              </c:spPr>
            </c:marker>
            <c:extLst xmlns:c16r2="http://schemas.microsoft.com/office/drawing/2015/06/chart">
              <c:ext xmlns:c16="http://schemas.microsoft.com/office/drawing/2014/chart" uri="{C3380CC4-5D6E-409C-BE32-E72D297353CC}">
                <c16:uniqueId val="{0000000A-814C-417F-8B77-95CE6F3D2EB3}"/>
              </c:ext>
            </c:extLst>
          </c:dPt>
          <c:dPt>
            <c:idx val="44"/>
            <c:marker>
              <c:spPr>
                <a:solidFill>
                  <a:schemeClr val="tx1"/>
                </a:solidFill>
                <a:ln w="9525">
                  <a:noFill/>
                </a:ln>
                <a:effectLst/>
              </c:spPr>
            </c:marker>
            <c:spPr>
              <a:ln w="28575" cap="rnd">
                <a:noFill/>
                <a:round/>
              </a:ln>
              <a:effectLst/>
            </c:spPr>
            <c:extLst xmlns:c16r2="http://schemas.microsoft.com/office/drawing/2015/06/chart">
              <c:ext xmlns:c16="http://schemas.microsoft.com/office/drawing/2014/chart" uri="{C3380CC4-5D6E-409C-BE32-E72D297353CC}">
                <c16:uniqueId val="{00000002-A151-4B0E-9B83-0DE9EAF722B5}"/>
              </c:ext>
            </c:extLst>
          </c:dPt>
          <c:dPt>
            <c:idx val="57"/>
            <c:marker>
              <c:spPr>
                <a:solidFill>
                  <a:schemeClr val="tx1"/>
                </a:solidFill>
                <a:ln w="9525">
                  <a:solidFill>
                    <a:schemeClr val="tx1"/>
                  </a:solidFill>
                </a:ln>
                <a:effectLst/>
              </c:spPr>
            </c:marker>
            <c:extLst xmlns:c16r2="http://schemas.microsoft.com/office/drawing/2015/06/chart">
              <c:ext xmlns:c16="http://schemas.microsoft.com/office/drawing/2014/chart" uri="{C3380CC4-5D6E-409C-BE32-E72D297353CC}">
                <c16:uniqueId val="{0000000B-814C-417F-8B77-95CE6F3D2EB3}"/>
              </c:ext>
            </c:extLst>
          </c:dPt>
          <c:dPt>
            <c:idx val="60"/>
            <c:marker>
              <c:spPr>
                <a:solidFill>
                  <a:schemeClr val="tx1"/>
                </a:solidFill>
                <a:ln w="9525">
                  <a:noFill/>
                </a:ln>
                <a:effectLst/>
              </c:spPr>
            </c:marker>
            <c:spPr>
              <a:ln w="28575" cap="rnd">
                <a:noFill/>
                <a:round/>
              </a:ln>
              <a:effectLst/>
            </c:spPr>
            <c:extLst xmlns:c16r2="http://schemas.microsoft.com/office/drawing/2015/06/chart">
              <c:ext xmlns:c16="http://schemas.microsoft.com/office/drawing/2014/chart" uri="{C3380CC4-5D6E-409C-BE32-E72D297353CC}">
                <c16:uniqueId val="{00000005-A151-4B0E-9B83-0DE9EAF722B5}"/>
              </c:ext>
            </c:extLst>
          </c:dPt>
          <c:dLbls>
            <c:dLbl>
              <c:idx val="41"/>
              <c:layout>
                <c:manualLayout>
                  <c:x val="-0.11037941838658791"/>
                  <c:y val="-1.6410251109145717E-2"/>
                </c:manualLayout>
              </c:layout>
              <c:tx>
                <c:rich>
                  <a:bodyPr/>
                  <a:lstStyle/>
                  <a:p>
                    <a:r>
                      <a:rPr lang="en-US" dirty="0"/>
                      <a:t>80% reduction</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A-814C-417F-8B77-95CE6F3D2EB3}"/>
                </c:ext>
              </c:extLst>
            </c:dLbl>
            <c:dLbl>
              <c:idx val="57"/>
              <c:layout>
                <c:manualLayout>
                  <c:x val="-2.8849166169221844E-2"/>
                  <c:y val="-1.9145292960669882E-2"/>
                </c:manualLayout>
              </c:layout>
              <c:tx>
                <c:rich>
                  <a:bodyPr/>
                  <a:lstStyle/>
                  <a:p>
                    <a:r>
                      <a:rPr lang="en-US" dirty="0"/>
                      <a:t>100% reduction</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B-814C-417F-8B77-95CE6F3D2EB3}"/>
                </c:ext>
              </c:extLst>
            </c:dLbl>
            <c:delete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0"/>
              </c:ext>
            </c:extLst>
          </c:dLbls>
          <c:cat>
            <c:strRef>
              <c:f>Üld_trend_prognoosid!$B$1:$BG$1</c:f>
              <c:strCache>
                <c:ptCount val="5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strCache>
            </c:strRef>
          </c:cat>
          <c:val>
            <c:numRef>
              <c:f>Üld_trend_prognoosid!$B$10:$BJ$10</c:f>
              <c:numCache>
                <c:formatCode>General</c:formatCode>
                <c:ptCount val="6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formatCode="_-* #\ ##0\ _€_-;\-* #\ ##0\ _€_-;_-* &quot;-&quot;??\ _€_-;_-@_-">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8000</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0</c:v>
                </c:pt>
              </c:numCache>
            </c:numRef>
          </c:val>
          <c:extLst xmlns:c16r2="http://schemas.microsoft.com/office/drawing/2015/06/chart">
            <c:ext xmlns:c16="http://schemas.microsoft.com/office/drawing/2014/chart" uri="{C3380CC4-5D6E-409C-BE32-E72D297353CC}">
              <c16:uniqueId val="{0000000C-814C-417F-8B77-95CE6F3D2EB3}"/>
            </c:ext>
          </c:extLst>
        </c:ser>
        <c:dLbls/>
        <c:marker val="1"/>
        <c:axId val="185014912"/>
        <c:axId val="185041280"/>
      </c:lineChart>
      <c:catAx>
        <c:axId val="185014912"/>
        <c:scaling>
          <c:orientation val="minMax"/>
        </c:scaling>
        <c:axPos val="b"/>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5041280"/>
        <c:crosses val="autoZero"/>
        <c:auto val="1"/>
        <c:lblAlgn val="ctr"/>
        <c:lblOffset val="100"/>
        <c:tickLblSkip val="5"/>
      </c:catAx>
      <c:valAx>
        <c:axId val="185041280"/>
        <c:scaling>
          <c:orientation val="minMax"/>
          <c:max val="50000"/>
          <c:min val="-10000"/>
        </c:scaling>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t-EE" sz="1200" dirty="0"/>
                  <a:t>kt</a:t>
                </a:r>
                <a:r>
                  <a:rPr lang="et-EE" sz="1200" baseline="0" dirty="0"/>
                  <a:t> CO</a:t>
                </a:r>
                <a:r>
                  <a:rPr lang="et-EE" sz="1200" baseline="-25000" dirty="0"/>
                  <a:t>2</a:t>
                </a:r>
                <a:r>
                  <a:rPr lang="et-EE" sz="1200" baseline="0" dirty="0"/>
                  <a:t> </a:t>
                </a:r>
                <a:r>
                  <a:rPr lang="et-EE" sz="1200" baseline="0" dirty="0" err="1"/>
                  <a:t>eq</a:t>
                </a:r>
                <a:endParaRPr lang="et-EE" sz="1200" dirty="0"/>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5014912"/>
        <c:crosses val="autoZero"/>
        <c:crossBetween val="between"/>
        <c:majorUnit val="10000"/>
      </c:valAx>
      <c:spPr>
        <a:noFill/>
        <a:ln w="25400">
          <a:noFill/>
        </a:ln>
        <a:effectLst/>
      </c:spPr>
    </c:plotArea>
    <c:legend>
      <c:legendPos val="r"/>
      <c:legendEntry>
        <c:idx val="6"/>
        <c:delete val="1"/>
      </c:legendEntry>
      <c:legendEntry>
        <c:idx val="7"/>
        <c:delete val="1"/>
      </c:legendEntry>
      <c:legendEntry>
        <c:idx val="8"/>
        <c:delete val="1"/>
      </c:legendEntry>
      <c:legendEntry>
        <c:idx val="9"/>
        <c:delete val="1"/>
      </c:legendEntry>
      <c:legendEntry>
        <c:idx val="10"/>
        <c:delete val="1"/>
      </c:legendEntry>
      <c:layout>
        <c:manualLayout>
          <c:xMode val="edge"/>
          <c:yMode val="edge"/>
          <c:x val="0.78190701975965426"/>
          <c:y val="1.3474280592466059E-2"/>
          <c:w val="0.2180929802403459"/>
          <c:h val="0.34632822785009137"/>
        </c:manualLayout>
      </c:layou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D35C2-99F7-4945-AC64-6C454FDE8B6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A58E4B5-5F91-4EF0-80BE-BF5A00FB05C6}">
      <dgm:prSet/>
      <dgm:spPr/>
      <dgm:t>
        <a:bodyPr/>
        <a:lstStyle/>
        <a:p>
          <a:r>
            <a:rPr lang="et-EE"/>
            <a:t>K</a:t>
          </a:r>
          <a:r>
            <a:rPr lang="en-US"/>
            <a:t>EVAD replaces the previously valid "Estonian Environmental Strategy until 2030"</a:t>
          </a:r>
        </a:p>
      </dgm:t>
    </dgm:pt>
    <dgm:pt modelId="{896F0AF1-7437-4388-896C-A11C52309A91}" type="parTrans" cxnId="{C3724B38-EE60-4F48-91EB-9516DA942BAF}">
      <dgm:prSet/>
      <dgm:spPr/>
      <dgm:t>
        <a:bodyPr/>
        <a:lstStyle/>
        <a:p>
          <a:endParaRPr lang="en-US"/>
        </a:p>
      </dgm:t>
    </dgm:pt>
    <dgm:pt modelId="{DB885D67-A3EA-4995-8550-1C6F178BA69A}" type="sibTrans" cxnId="{C3724B38-EE60-4F48-91EB-9516DA942BAF}">
      <dgm:prSet/>
      <dgm:spPr/>
      <dgm:t>
        <a:bodyPr/>
        <a:lstStyle/>
        <a:p>
          <a:endParaRPr lang="en-US"/>
        </a:p>
      </dgm:t>
    </dgm:pt>
    <dgm:pt modelId="{A6442461-74F6-434C-A3AC-C89A5348AAE3}">
      <dgm:prSet/>
      <dgm:spPr/>
      <dgm:t>
        <a:bodyPr/>
        <a:lstStyle/>
        <a:p>
          <a:r>
            <a:rPr lang="en-US"/>
            <a:t>Sets environmental targets for Estonia until 2030</a:t>
          </a:r>
        </a:p>
      </dgm:t>
    </dgm:pt>
    <dgm:pt modelId="{F9824598-A0A3-4551-AD1E-24CC0DC66348}" type="parTrans" cxnId="{5FED0E79-CBB0-4F54-85D0-D7EC181387EB}">
      <dgm:prSet/>
      <dgm:spPr/>
      <dgm:t>
        <a:bodyPr/>
        <a:lstStyle/>
        <a:p>
          <a:endParaRPr lang="en-US"/>
        </a:p>
      </dgm:t>
    </dgm:pt>
    <dgm:pt modelId="{D744494B-F166-4928-870C-FE73090040B5}" type="sibTrans" cxnId="{5FED0E79-CBB0-4F54-85D0-D7EC181387EB}">
      <dgm:prSet/>
      <dgm:spPr/>
      <dgm:t>
        <a:bodyPr/>
        <a:lstStyle/>
        <a:p>
          <a:endParaRPr lang="en-US"/>
        </a:p>
      </dgm:t>
    </dgm:pt>
    <dgm:pt modelId="{762DB161-A959-4F79-963A-21324C75935C}">
      <dgm:prSet/>
      <dgm:spPr/>
      <dgm:t>
        <a:bodyPr/>
        <a:lstStyle/>
        <a:p>
          <a:r>
            <a:rPr lang="en-US"/>
            <a:t>Organizes the strategic planning of the field across sectors</a:t>
          </a:r>
        </a:p>
      </dgm:t>
    </dgm:pt>
    <dgm:pt modelId="{1252839A-FDBE-4B80-865B-1EC396318770}" type="parTrans" cxnId="{F4F2863A-CB61-4C30-9307-A5828DD3FE45}">
      <dgm:prSet/>
      <dgm:spPr/>
      <dgm:t>
        <a:bodyPr/>
        <a:lstStyle/>
        <a:p>
          <a:endParaRPr lang="en-US"/>
        </a:p>
      </dgm:t>
    </dgm:pt>
    <dgm:pt modelId="{56BA3A37-81DB-418B-A535-D7F635DA66C7}" type="sibTrans" cxnId="{F4F2863A-CB61-4C30-9307-A5828DD3FE45}">
      <dgm:prSet/>
      <dgm:spPr/>
      <dgm:t>
        <a:bodyPr/>
        <a:lstStyle/>
        <a:p>
          <a:endParaRPr lang="en-US"/>
        </a:p>
      </dgm:t>
    </dgm:pt>
    <dgm:pt modelId="{552E70E8-9EB4-4178-9899-B344525DF402}">
      <dgm:prSet/>
      <dgm:spPr/>
      <dgm:t>
        <a:bodyPr/>
        <a:lstStyle/>
        <a:p>
          <a:r>
            <a:rPr lang="en-US"/>
            <a:t>Climate policy is one of the three cross-cutting themes</a:t>
          </a:r>
          <a:r>
            <a:rPr lang="et-EE"/>
            <a:t> next to</a:t>
          </a:r>
          <a:r>
            <a:rPr lang="en-US"/>
            <a:t> biodiversity and the circular economy</a:t>
          </a:r>
        </a:p>
      </dgm:t>
    </dgm:pt>
    <dgm:pt modelId="{5DB455E6-A708-4CBB-A25E-7E05664DA310}" type="parTrans" cxnId="{B9C37A51-31C0-47CF-A3AF-6FC08792141F}">
      <dgm:prSet/>
      <dgm:spPr/>
      <dgm:t>
        <a:bodyPr/>
        <a:lstStyle/>
        <a:p>
          <a:endParaRPr lang="en-US"/>
        </a:p>
      </dgm:t>
    </dgm:pt>
    <dgm:pt modelId="{54235FE9-426E-4A91-B2D0-17CE55D1ED7F}" type="sibTrans" cxnId="{B9C37A51-31C0-47CF-A3AF-6FC08792141F}">
      <dgm:prSet/>
      <dgm:spPr/>
      <dgm:t>
        <a:bodyPr/>
        <a:lstStyle/>
        <a:p>
          <a:endParaRPr lang="en-US"/>
        </a:p>
      </dgm:t>
    </dgm:pt>
    <dgm:pt modelId="{A43D5346-9716-4D4B-BB1E-128308967400}">
      <dgm:prSet/>
      <dgm:spPr/>
      <dgm:t>
        <a:bodyPr/>
        <a:lstStyle/>
        <a:p>
          <a:r>
            <a:rPr lang="en-US"/>
            <a:t>Sets new </a:t>
          </a:r>
          <a:r>
            <a:rPr lang="et-EE"/>
            <a:t>and more ambitious </a:t>
          </a:r>
          <a:r>
            <a:rPr lang="en-US"/>
            <a:t>GHG </a:t>
          </a:r>
          <a:r>
            <a:rPr lang="et-EE"/>
            <a:t>reduction </a:t>
          </a:r>
          <a:r>
            <a:rPr lang="en-US"/>
            <a:t>target for 2030</a:t>
          </a:r>
        </a:p>
      </dgm:t>
    </dgm:pt>
    <dgm:pt modelId="{A66CA0FE-EF2C-4A2D-9BDD-4AE75E784098}" type="parTrans" cxnId="{59AC9508-98B7-4607-A3D3-0936E1942926}">
      <dgm:prSet/>
      <dgm:spPr/>
      <dgm:t>
        <a:bodyPr/>
        <a:lstStyle/>
        <a:p>
          <a:endParaRPr lang="en-US"/>
        </a:p>
      </dgm:t>
    </dgm:pt>
    <dgm:pt modelId="{3F15A223-79E0-4F7C-B1CB-5B7E81B580BB}" type="sibTrans" cxnId="{59AC9508-98B7-4607-A3D3-0936E1942926}">
      <dgm:prSet/>
      <dgm:spPr/>
      <dgm:t>
        <a:bodyPr/>
        <a:lstStyle/>
        <a:p>
          <a:endParaRPr lang="en-US"/>
        </a:p>
      </dgm:t>
    </dgm:pt>
    <dgm:pt modelId="{E21C900C-215B-4118-98BA-C330CC98294A}">
      <dgm:prSet/>
      <dgm:spPr/>
      <dgm:t>
        <a:bodyPr/>
        <a:lstStyle/>
        <a:p>
          <a:r>
            <a:rPr lang="en-US"/>
            <a:t>Will include goals and targets for ad</a:t>
          </a:r>
          <a:r>
            <a:rPr lang="et-EE"/>
            <a:t>a</a:t>
          </a:r>
          <a:r>
            <a:rPr lang="en-US"/>
            <a:t>ptation</a:t>
          </a:r>
        </a:p>
      </dgm:t>
    </dgm:pt>
    <dgm:pt modelId="{8B6D0625-40FB-432D-8C44-6504C3D690B3}" type="parTrans" cxnId="{A0EC6292-FCCF-4496-B261-B07539CD8A7C}">
      <dgm:prSet/>
      <dgm:spPr/>
      <dgm:t>
        <a:bodyPr/>
        <a:lstStyle/>
        <a:p>
          <a:endParaRPr lang="en-US"/>
        </a:p>
      </dgm:t>
    </dgm:pt>
    <dgm:pt modelId="{95C2A354-333D-4A4A-9D50-3B53644477FA}" type="sibTrans" cxnId="{A0EC6292-FCCF-4496-B261-B07539CD8A7C}">
      <dgm:prSet/>
      <dgm:spPr/>
      <dgm:t>
        <a:bodyPr/>
        <a:lstStyle/>
        <a:p>
          <a:endParaRPr lang="en-US"/>
        </a:p>
      </dgm:t>
    </dgm:pt>
    <dgm:pt modelId="{BB93650F-3299-4CF3-A738-440A98336FE5}" type="pres">
      <dgm:prSet presAssocID="{56BD35C2-99F7-4945-AC64-6C454FDE8B64}" presName="linear" presStyleCnt="0">
        <dgm:presLayoutVars>
          <dgm:animLvl val="lvl"/>
          <dgm:resizeHandles val="exact"/>
        </dgm:presLayoutVars>
      </dgm:prSet>
      <dgm:spPr/>
      <dgm:t>
        <a:bodyPr/>
        <a:lstStyle/>
        <a:p>
          <a:endParaRPr lang="en-GB"/>
        </a:p>
      </dgm:t>
    </dgm:pt>
    <dgm:pt modelId="{39F327EF-69D6-48B6-9A4A-C5CD182E3DEC}" type="pres">
      <dgm:prSet presAssocID="{BA58E4B5-5F91-4EF0-80BE-BF5A00FB05C6}" presName="parentText" presStyleLbl="node1" presStyleIdx="0" presStyleCnt="6">
        <dgm:presLayoutVars>
          <dgm:chMax val="0"/>
          <dgm:bulletEnabled val="1"/>
        </dgm:presLayoutVars>
      </dgm:prSet>
      <dgm:spPr/>
      <dgm:t>
        <a:bodyPr/>
        <a:lstStyle/>
        <a:p>
          <a:endParaRPr lang="en-GB"/>
        </a:p>
      </dgm:t>
    </dgm:pt>
    <dgm:pt modelId="{8CF69F52-7E2D-475A-82C9-6D03CCE83629}" type="pres">
      <dgm:prSet presAssocID="{DB885D67-A3EA-4995-8550-1C6F178BA69A}" presName="spacer" presStyleCnt="0"/>
      <dgm:spPr/>
    </dgm:pt>
    <dgm:pt modelId="{A7E2E205-1F65-4CC0-B865-D1207274493D}" type="pres">
      <dgm:prSet presAssocID="{A6442461-74F6-434C-A3AC-C89A5348AAE3}" presName="parentText" presStyleLbl="node1" presStyleIdx="1" presStyleCnt="6">
        <dgm:presLayoutVars>
          <dgm:chMax val="0"/>
          <dgm:bulletEnabled val="1"/>
        </dgm:presLayoutVars>
      </dgm:prSet>
      <dgm:spPr/>
      <dgm:t>
        <a:bodyPr/>
        <a:lstStyle/>
        <a:p>
          <a:endParaRPr lang="en-GB"/>
        </a:p>
      </dgm:t>
    </dgm:pt>
    <dgm:pt modelId="{EA74AC74-0D07-4C31-B2BF-76C53B54666D}" type="pres">
      <dgm:prSet presAssocID="{D744494B-F166-4928-870C-FE73090040B5}" presName="spacer" presStyleCnt="0"/>
      <dgm:spPr/>
    </dgm:pt>
    <dgm:pt modelId="{A9C986EF-2E93-4912-A498-FC978DAC88F2}" type="pres">
      <dgm:prSet presAssocID="{762DB161-A959-4F79-963A-21324C75935C}" presName="parentText" presStyleLbl="node1" presStyleIdx="2" presStyleCnt="6">
        <dgm:presLayoutVars>
          <dgm:chMax val="0"/>
          <dgm:bulletEnabled val="1"/>
        </dgm:presLayoutVars>
      </dgm:prSet>
      <dgm:spPr/>
      <dgm:t>
        <a:bodyPr/>
        <a:lstStyle/>
        <a:p>
          <a:endParaRPr lang="en-GB"/>
        </a:p>
      </dgm:t>
    </dgm:pt>
    <dgm:pt modelId="{1335B557-0BF4-4BC4-BC93-8EA3261F033F}" type="pres">
      <dgm:prSet presAssocID="{56BA3A37-81DB-418B-A535-D7F635DA66C7}" presName="spacer" presStyleCnt="0"/>
      <dgm:spPr/>
    </dgm:pt>
    <dgm:pt modelId="{54DF39A0-DFF1-4CD9-B7B7-055443D3EC25}" type="pres">
      <dgm:prSet presAssocID="{552E70E8-9EB4-4178-9899-B344525DF402}" presName="parentText" presStyleLbl="node1" presStyleIdx="3" presStyleCnt="6">
        <dgm:presLayoutVars>
          <dgm:chMax val="0"/>
          <dgm:bulletEnabled val="1"/>
        </dgm:presLayoutVars>
      </dgm:prSet>
      <dgm:spPr/>
      <dgm:t>
        <a:bodyPr/>
        <a:lstStyle/>
        <a:p>
          <a:endParaRPr lang="en-GB"/>
        </a:p>
      </dgm:t>
    </dgm:pt>
    <dgm:pt modelId="{D453651E-881D-40E9-97C7-083EC7F6418C}" type="pres">
      <dgm:prSet presAssocID="{54235FE9-426E-4A91-B2D0-17CE55D1ED7F}" presName="spacer" presStyleCnt="0"/>
      <dgm:spPr/>
    </dgm:pt>
    <dgm:pt modelId="{CDFA3281-3A75-445D-82F3-DA59FB67FD21}" type="pres">
      <dgm:prSet presAssocID="{A43D5346-9716-4D4B-BB1E-128308967400}" presName="parentText" presStyleLbl="node1" presStyleIdx="4" presStyleCnt="6">
        <dgm:presLayoutVars>
          <dgm:chMax val="0"/>
          <dgm:bulletEnabled val="1"/>
        </dgm:presLayoutVars>
      </dgm:prSet>
      <dgm:spPr/>
      <dgm:t>
        <a:bodyPr/>
        <a:lstStyle/>
        <a:p>
          <a:endParaRPr lang="en-GB"/>
        </a:p>
      </dgm:t>
    </dgm:pt>
    <dgm:pt modelId="{BBC8B006-DE8C-4FFF-931D-527EE0130E38}" type="pres">
      <dgm:prSet presAssocID="{3F15A223-79E0-4F7C-B1CB-5B7E81B580BB}" presName="spacer" presStyleCnt="0"/>
      <dgm:spPr/>
    </dgm:pt>
    <dgm:pt modelId="{C9EFC00F-D7A8-47D0-B23A-1036B9827966}" type="pres">
      <dgm:prSet presAssocID="{E21C900C-215B-4118-98BA-C330CC98294A}" presName="parentText" presStyleLbl="node1" presStyleIdx="5" presStyleCnt="6">
        <dgm:presLayoutVars>
          <dgm:chMax val="0"/>
          <dgm:bulletEnabled val="1"/>
        </dgm:presLayoutVars>
      </dgm:prSet>
      <dgm:spPr/>
      <dgm:t>
        <a:bodyPr/>
        <a:lstStyle/>
        <a:p>
          <a:endParaRPr lang="en-GB"/>
        </a:p>
      </dgm:t>
    </dgm:pt>
  </dgm:ptLst>
  <dgm:cxnLst>
    <dgm:cxn modelId="{4991BCD0-0C28-439A-A0AB-15B81AAF2C30}" type="presOf" srcId="{56BD35C2-99F7-4945-AC64-6C454FDE8B64}" destId="{BB93650F-3299-4CF3-A738-440A98336FE5}" srcOrd="0" destOrd="0" presId="urn:microsoft.com/office/officeart/2005/8/layout/vList2"/>
    <dgm:cxn modelId="{02A7F776-C5E3-485A-B7FF-FD739AC7F91A}" type="presOf" srcId="{552E70E8-9EB4-4178-9899-B344525DF402}" destId="{54DF39A0-DFF1-4CD9-B7B7-055443D3EC25}" srcOrd="0" destOrd="0" presId="urn:microsoft.com/office/officeart/2005/8/layout/vList2"/>
    <dgm:cxn modelId="{F4F2863A-CB61-4C30-9307-A5828DD3FE45}" srcId="{56BD35C2-99F7-4945-AC64-6C454FDE8B64}" destId="{762DB161-A959-4F79-963A-21324C75935C}" srcOrd="2" destOrd="0" parTransId="{1252839A-FDBE-4B80-865B-1EC396318770}" sibTransId="{56BA3A37-81DB-418B-A535-D7F635DA66C7}"/>
    <dgm:cxn modelId="{9CC637C0-EFD0-477E-887F-D1593C2E0FB4}" type="presOf" srcId="{762DB161-A959-4F79-963A-21324C75935C}" destId="{A9C986EF-2E93-4912-A498-FC978DAC88F2}" srcOrd="0" destOrd="0" presId="urn:microsoft.com/office/officeart/2005/8/layout/vList2"/>
    <dgm:cxn modelId="{A0EC6292-FCCF-4496-B261-B07539CD8A7C}" srcId="{56BD35C2-99F7-4945-AC64-6C454FDE8B64}" destId="{E21C900C-215B-4118-98BA-C330CC98294A}" srcOrd="5" destOrd="0" parTransId="{8B6D0625-40FB-432D-8C44-6504C3D690B3}" sibTransId="{95C2A354-333D-4A4A-9D50-3B53644477FA}"/>
    <dgm:cxn modelId="{FD6A4CE4-FF18-462D-9A2D-8AEEAA1F831D}" type="presOf" srcId="{A6442461-74F6-434C-A3AC-C89A5348AAE3}" destId="{A7E2E205-1F65-4CC0-B865-D1207274493D}" srcOrd="0" destOrd="0" presId="urn:microsoft.com/office/officeart/2005/8/layout/vList2"/>
    <dgm:cxn modelId="{5FED0E79-CBB0-4F54-85D0-D7EC181387EB}" srcId="{56BD35C2-99F7-4945-AC64-6C454FDE8B64}" destId="{A6442461-74F6-434C-A3AC-C89A5348AAE3}" srcOrd="1" destOrd="0" parTransId="{F9824598-A0A3-4551-AD1E-24CC0DC66348}" sibTransId="{D744494B-F166-4928-870C-FE73090040B5}"/>
    <dgm:cxn modelId="{71472DBD-AB01-4D3F-826D-8354956D0B26}" type="presOf" srcId="{E21C900C-215B-4118-98BA-C330CC98294A}" destId="{C9EFC00F-D7A8-47D0-B23A-1036B9827966}" srcOrd="0" destOrd="0" presId="urn:microsoft.com/office/officeart/2005/8/layout/vList2"/>
    <dgm:cxn modelId="{59AC9508-98B7-4607-A3D3-0936E1942926}" srcId="{56BD35C2-99F7-4945-AC64-6C454FDE8B64}" destId="{A43D5346-9716-4D4B-BB1E-128308967400}" srcOrd="4" destOrd="0" parTransId="{A66CA0FE-EF2C-4A2D-9BDD-4AE75E784098}" sibTransId="{3F15A223-79E0-4F7C-B1CB-5B7E81B580BB}"/>
    <dgm:cxn modelId="{50210D8B-2D59-4CB2-A0AF-AB32C6F9C793}" type="presOf" srcId="{A43D5346-9716-4D4B-BB1E-128308967400}" destId="{CDFA3281-3A75-445D-82F3-DA59FB67FD21}" srcOrd="0" destOrd="0" presId="urn:microsoft.com/office/officeart/2005/8/layout/vList2"/>
    <dgm:cxn modelId="{C3724B38-EE60-4F48-91EB-9516DA942BAF}" srcId="{56BD35C2-99F7-4945-AC64-6C454FDE8B64}" destId="{BA58E4B5-5F91-4EF0-80BE-BF5A00FB05C6}" srcOrd="0" destOrd="0" parTransId="{896F0AF1-7437-4388-896C-A11C52309A91}" sibTransId="{DB885D67-A3EA-4995-8550-1C6F178BA69A}"/>
    <dgm:cxn modelId="{B9C37A51-31C0-47CF-A3AF-6FC08792141F}" srcId="{56BD35C2-99F7-4945-AC64-6C454FDE8B64}" destId="{552E70E8-9EB4-4178-9899-B344525DF402}" srcOrd="3" destOrd="0" parTransId="{5DB455E6-A708-4CBB-A25E-7E05664DA310}" sibTransId="{54235FE9-426E-4A91-B2D0-17CE55D1ED7F}"/>
    <dgm:cxn modelId="{1BD21EA4-38C0-4527-9530-B09D7FD82E77}" type="presOf" srcId="{BA58E4B5-5F91-4EF0-80BE-BF5A00FB05C6}" destId="{39F327EF-69D6-48B6-9A4A-C5CD182E3DEC}" srcOrd="0" destOrd="0" presId="urn:microsoft.com/office/officeart/2005/8/layout/vList2"/>
    <dgm:cxn modelId="{E94FA166-B081-4320-88A2-A1B86E17304A}" type="presParOf" srcId="{BB93650F-3299-4CF3-A738-440A98336FE5}" destId="{39F327EF-69D6-48B6-9A4A-C5CD182E3DEC}" srcOrd="0" destOrd="0" presId="urn:microsoft.com/office/officeart/2005/8/layout/vList2"/>
    <dgm:cxn modelId="{C366F9BF-23F0-4C45-ACEF-15411795FA19}" type="presParOf" srcId="{BB93650F-3299-4CF3-A738-440A98336FE5}" destId="{8CF69F52-7E2D-475A-82C9-6D03CCE83629}" srcOrd="1" destOrd="0" presId="urn:microsoft.com/office/officeart/2005/8/layout/vList2"/>
    <dgm:cxn modelId="{79F35D9D-CDE1-46FD-BC26-703705ABC038}" type="presParOf" srcId="{BB93650F-3299-4CF3-A738-440A98336FE5}" destId="{A7E2E205-1F65-4CC0-B865-D1207274493D}" srcOrd="2" destOrd="0" presId="urn:microsoft.com/office/officeart/2005/8/layout/vList2"/>
    <dgm:cxn modelId="{F9CE2EB6-E819-4153-A9E6-D1DD521FCD93}" type="presParOf" srcId="{BB93650F-3299-4CF3-A738-440A98336FE5}" destId="{EA74AC74-0D07-4C31-B2BF-76C53B54666D}" srcOrd="3" destOrd="0" presId="urn:microsoft.com/office/officeart/2005/8/layout/vList2"/>
    <dgm:cxn modelId="{517E479D-A086-41B2-8D24-A9C2F8DD9FB9}" type="presParOf" srcId="{BB93650F-3299-4CF3-A738-440A98336FE5}" destId="{A9C986EF-2E93-4912-A498-FC978DAC88F2}" srcOrd="4" destOrd="0" presId="urn:microsoft.com/office/officeart/2005/8/layout/vList2"/>
    <dgm:cxn modelId="{61D3FEB7-9F88-49A2-B933-9020F216451D}" type="presParOf" srcId="{BB93650F-3299-4CF3-A738-440A98336FE5}" destId="{1335B557-0BF4-4BC4-BC93-8EA3261F033F}" srcOrd="5" destOrd="0" presId="urn:microsoft.com/office/officeart/2005/8/layout/vList2"/>
    <dgm:cxn modelId="{A17479B3-2E6E-4B92-8181-A2968F86C6A4}" type="presParOf" srcId="{BB93650F-3299-4CF3-A738-440A98336FE5}" destId="{54DF39A0-DFF1-4CD9-B7B7-055443D3EC25}" srcOrd="6" destOrd="0" presId="urn:microsoft.com/office/officeart/2005/8/layout/vList2"/>
    <dgm:cxn modelId="{35F7C655-516D-4C7B-96A7-9592DC1D7EA2}" type="presParOf" srcId="{BB93650F-3299-4CF3-A738-440A98336FE5}" destId="{D453651E-881D-40E9-97C7-083EC7F6418C}" srcOrd="7" destOrd="0" presId="urn:microsoft.com/office/officeart/2005/8/layout/vList2"/>
    <dgm:cxn modelId="{D2478985-9514-4FE3-AA9E-3F729AD3CD4B}" type="presParOf" srcId="{BB93650F-3299-4CF3-A738-440A98336FE5}" destId="{CDFA3281-3A75-445D-82F3-DA59FB67FD21}" srcOrd="8" destOrd="0" presId="urn:microsoft.com/office/officeart/2005/8/layout/vList2"/>
    <dgm:cxn modelId="{8A382E4E-AE19-4E91-86C8-882093064F62}" type="presParOf" srcId="{BB93650F-3299-4CF3-A738-440A98336FE5}" destId="{BBC8B006-DE8C-4FFF-931D-527EE0130E38}" srcOrd="9" destOrd="0" presId="urn:microsoft.com/office/officeart/2005/8/layout/vList2"/>
    <dgm:cxn modelId="{F9B3745F-D757-4EBB-A82F-B8FCA4239A22}" type="presParOf" srcId="{BB93650F-3299-4CF3-A738-440A98336FE5}" destId="{C9EFC00F-D7A8-47D0-B23A-1036B9827966}"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8F6B65-775D-4753-B941-7D6BA36D6E9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08AB611-EEC0-421B-8CCD-55AD69F6C6F7}">
      <dgm:prSet/>
      <dgm:spPr/>
      <dgm:t>
        <a:bodyPr/>
        <a:lstStyle/>
        <a:p>
          <a:r>
            <a:rPr lang="en-GB"/>
            <a:t>Net GHG emissions reduction – 8 mln t CO2 eq </a:t>
          </a:r>
          <a:endParaRPr lang="en-US"/>
        </a:p>
      </dgm:t>
    </dgm:pt>
    <dgm:pt modelId="{8C292956-735F-4830-A319-F5C556CBB56F}" type="parTrans" cxnId="{0D0B798E-D244-4B18-91FD-1399C0230988}">
      <dgm:prSet/>
      <dgm:spPr/>
      <dgm:t>
        <a:bodyPr/>
        <a:lstStyle/>
        <a:p>
          <a:endParaRPr lang="en-US"/>
        </a:p>
      </dgm:t>
    </dgm:pt>
    <dgm:pt modelId="{D79BC333-38C7-42B8-BE3E-17CAC5C96BD0}" type="sibTrans" cxnId="{0D0B798E-D244-4B18-91FD-1399C0230988}">
      <dgm:prSet/>
      <dgm:spPr/>
      <dgm:t>
        <a:bodyPr/>
        <a:lstStyle/>
        <a:p>
          <a:endParaRPr lang="en-US"/>
        </a:p>
      </dgm:t>
    </dgm:pt>
    <dgm:pt modelId="{FB6D15D6-A076-4CF1-8CEF-970BDAA824D6}">
      <dgm:prSet/>
      <dgm:spPr/>
      <dgm:t>
        <a:bodyPr/>
        <a:lstStyle/>
        <a:p>
          <a:r>
            <a:rPr lang="en-GB"/>
            <a:t>Circular material use rate – 30%</a:t>
          </a:r>
          <a:endParaRPr lang="en-US"/>
        </a:p>
      </dgm:t>
    </dgm:pt>
    <dgm:pt modelId="{A73468F2-5B39-470A-B73F-A40BE1F25378}" type="parTrans" cxnId="{F8A60C6D-5729-46A9-A37A-9161FB7490B1}">
      <dgm:prSet/>
      <dgm:spPr/>
      <dgm:t>
        <a:bodyPr/>
        <a:lstStyle/>
        <a:p>
          <a:endParaRPr lang="en-US"/>
        </a:p>
      </dgm:t>
    </dgm:pt>
    <dgm:pt modelId="{E13EB02C-EA6E-4B5F-8907-0387EC2CFD67}" type="sibTrans" cxnId="{F8A60C6D-5729-46A9-A37A-9161FB7490B1}">
      <dgm:prSet/>
      <dgm:spPr/>
      <dgm:t>
        <a:bodyPr/>
        <a:lstStyle/>
        <a:p>
          <a:endParaRPr lang="en-US"/>
        </a:p>
      </dgm:t>
    </dgm:pt>
    <dgm:pt modelId="{46D475EC-712A-40F6-A10E-8FB64E5CBC25}">
      <dgm:prSet/>
      <dgm:spPr/>
      <dgm:t>
        <a:bodyPr/>
        <a:lstStyle/>
        <a:p>
          <a:r>
            <a:rPr lang="en-GB"/>
            <a:t>Sustainable development in Estonia – top 10</a:t>
          </a:r>
          <a:endParaRPr lang="en-US"/>
        </a:p>
      </dgm:t>
    </dgm:pt>
    <dgm:pt modelId="{E18E5FFC-BCD9-4ECC-BDE0-CBDC9AAEC38A}" type="parTrans" cxnId="{00A8ACA1-8059-4172-8BB9-AF099D672E3D}">
      <dgm:prSet/>
      <dgm:spPr/>
      <dgm:t>
        <a:bodyPr/>
        <a:lstStyle/>
        <a:p>
          <a:endParaRPr lang="en-US"/>
        </a:p>
      </dgm:t>
    </dgm:pt>
    <dgm:pt modelId="{FF1C6FE8-DC75-4434-95DC-3C78AC69E3A8}" type="sibTrans" cxnId="{00A8ACA1-8059-4172-8BB9-AF099D672E3D}">
      <dgm:prSet/>
      <dgm:spPr/>
      <dgm:t>
        <a:bodyPr/>
        <a:lstStyle/>
        <a:p>
          <a:endParaRPr lang="en-US"/>
        </a:p>
      </dgm:t>
    </dgm:pt>
    <dgm:pt modelId="{E711C251-0F41-4C43-B29F-36BE30A75263}">
      <dgm:prSet/>
      <dgm:spPr/>
      <dgm:t>
        <a:bodyPr/>
        <a:lstStyle/>
        <a:p>
          <a:r>
            <a:rPr lang="en-GB"/>
            <a:t>Resource productivity – 0,9 €/kg</a:t>
          </a:r>
          <a:endParaRPr lang="en-US"/>
        </a:p>
      </dgm:t>
    </dgm:pt>
    <dgm:pt modelId="{178548B9-93A3-4B2D-9134-7DCCC44667A4}" type="parTrans" cxnId="{0142D724-6BA5-40EB-88F5-806F34C8C25D}">
      <dgm:prSet/>
      <dgm:spPr/>
      <dgm:t>
        <a:bodyPr/>
        <a:lstStyle/>
        <a:p>
          <a:endParaRPr lang="en-US"/>
        </a:p>
      </dgm:t>
    </dgm:pt>
    <dgm:pt modelId="{4A3FE558-4957-4919-9BA1-701B666FEEC8}" type="sibTrans" cxnId="{0142D724-6BA5-40EB-88F5-806F34C8C25D}">
      <dgm:prSet/>
      <dgm:spPr/>
      <dgm:t>
        <a:bodyPr/>
        <a:lstStyle/>
        <a:p>
          <a:endParaRPr lang="en-US"/>
        </a:p>
      </dgm:t>
    </dgm:pt>
    <dgm:pt modelId="{C85DDAB8-73B0-4206-8612-2EF08EC23BF7}" type="pres">
      <dgm:prSet presAssocID="{148F6B65-775D-4753-B941-7D6BA36D6E94}" presName="vert0" presStyleCnt="0">
        <dgm:presLayoutVars>
          <dgm:dir/>
          <dgm:animOne val="branch"/>
          <dgm:animLvl val="lvl"/>
        </dgm:presLayoutVars>
      </dgm:prSet>
      <dgm:spPr/>
      <dgm:t>
        <a:bodyPr/>
        <a:lstStyle/>
        <a:p>
          <a:endParaRPr lang="en-GB"/>
        </a:p>
      </dgm:t>
    </dgm:pt>
    <dgm:pt modelId="{1961FB7D-5B96-42F0-9BB5-A9005BFEB5A5}" type="pres">
      <dgm:prSet presAssocID="{808AB611-EEC0-421B-8CCD-55AD69F6C6F7}" presName="thickLine" presStyleLbl="alignNode1" presStyleIdx="0" presStyleCnt="4"/>
      <dgm:spPr/>
    </dgm:pt>
    <dgm:pt modelId="{76BF58AF-B9A8-4FB9-81BC-DBCC588F1726}" type="pres">
      <dgm:prSet presAssocID="{808AB611-EEC0-421B-8CCD-55AD69F6C6F7}" presName="horz1" presStyleCnt="0"/>
      <dgm:spPr/>
    </dgm:pt>
    <dgm:pt modelId="{99817C7E-9119-4C38-ADC8-1C23D24B0E55}" type="pres">
      <dgm:prSet presAssocID="{808AB611-EEC0-421B-8CCD-55AD69F6C6F7}" presName="tx1" presStyleLbl="revTx" presStyleIdx="0" presStyleCnt="4"/>
      <dgm:spPr/>
      <dgm:t>
        <a:bodyPr/>
        <a:lstStyle/>
        <a:p>
          <a:endParaRPr lang="en-GB"/>
        </a:p>
      </dgm:t>
    </dgm:pt>
    <dgm:pt modelId="{31E57654-6AB3-4E0F-AC0A-BA70C7760CC6}" type="pres">
      <dgm:prSet presAssocID="{808AB611-EEC0-421B-8CCD-55AD69F6C6F7}" presName="vert1" presStyleCnt="0"/>
      <dgm:spPr/>
    </dgm:pt>
    <dgm:pt modelId="{365FBB1F-8740-41F4-BA7A-E377A01B2B8D}" type="pres">
      <dgm:prSet presAssocID="{FB6D15D6-A076-4CF1-8CEF-970BDAA824D6}" presName="thickLine" presStyleLbl="alignNode1" presStyleIdx="1" presStyleCnt="4"/>
      <dgm:spPr/>
    </dgm:pt>
    <dgm:pt modelId="{5F9BC911-9581-443C-B904-66D92553451D}" type="pres">
      <dgm:prSet presAssocID="{FB6D15D6-A076-4CF1-8CEF-970BDAA824D6}" presName="horz1" presStyleCnt="0"/>
      <dgm:spPr/>
    </dgm:pt>
    <dgm:pt modelId="{7B146400-3EFF-428E-9B5D-663C266CC08D}" type="pres">
      <dgm:prSet presAssocID="{FB6D15D6-A076-4CF1-8CEF-970BDAA824D6}" presName="tx1" presStyleLbl="revTx" presStyleIdx="1" presStyleCnt="4"/>
      <dgm:spPr/>
      <dgm:t>
        <a:bodyPr/>
        <a:lstStyle/>
        <a:p>
          <a:endParaRPr lang="en-GB"/>
        </a:p>
      </dgm:t>
    </dgm:pt>
    <dgm:pt modelId="{FEBE429A-E4D8-4E65-B482-259B2B58CC7D}" type="pres">
      <dgm:prSet presAssocID="{FB6D15D6-A076-4CF1-8CEF-970BDAA824D6}" presName="vert1" presStyleCnt="0"/>
      <dgm:spPr/>
    </dgm:pt>
    <dgm:pt modelId="{DCE09DEA-6783-491E-A63D-A3E24C9B89BB}" type="pres">
      <dgm:prSet presAssocID="{46D475EC-712A-40F6-A10E-8FB64E5CBC25}" presName="thickLine" presStyleLbl="alignNode1" presStyleIdx="2" presStyleCnt="4"/>
      <dgm:spPr/>
    </dgm:pt>
    <dgm:pt modelId="{491BE91D-F8B5-4384-BCB9-CA91E39D9650}" type="pres">
      <dgm:prSet presAssocID="{46D475EC-712A-40F6-A10E-8FB64E5CBC25}" presName="horz1" presStyleCnt="0"/>
      <dgm:spPr/>
    </dgm:pt>
    <dgm:pt modelId="{85590ABA-094A-48FD-931B-DABB11B70FE9}" type="pres">
      <dgm:prSet presAssocID="{46D475EC-712A-40F6-A10E-8FB64E5CBC25}" presName="tx1" presStyleLbl="revTx" presStyleIdx="2" presStyleCnt="4"/>
      <dgm:spPr/>
      <dgm:t>
        <a:bodyPr/>
        <a:lstStyle/>
        <a:p>
          <a:endParaRPr lang="en-GB"/>
        </a:p>
      </dgm:t>
    </dgm:pt>
    <dgm:pt modelId="{35DDE694-ECFF-4763-932F-D13AEC8B1509}" type="pres">
      <dgm:prSet presAssocID="{46D475EC-712A-40F6-A10E-8FB64E5CBC25}" presName="vert1" presStyleCnt="0"/>
      <dgm:spPr/>
    </dgm:pt>
    <dgm:pt modelId="{14FC5DE4-8A8B-4723-B30A-313A22231D44}" type="pres">
      <dgm:prSet presAssocID="{E711C251-0F41-4C43-B29F-36BE30A75263}" presName="thickLine" presStyleLbl="alignNode1" presStyleIdx="3" presStyleCnt="4"/>
      <dgm:spPr/>
    </dgm:pt>
    <dgm:pt modelId="{1150D3B4-4F11-48E7-BA05-18E848F6FBCD}" type="pres">
      <dgm:prSet presAssocID="{E711C251-0F41-4C43-B29F-36BE30A75263}" presName="horz1" presStyleCnt="0"/>
      <dgm:spPr/>
    </dgm:pt>
    <dgm:pt modelId="{5BA6E79F-983B-4CF1-BEA5-E0778C80975F}" type="pres">
      <dgm:prSet presAssocID="{E711C251-0F41-4C43-B29F-36BE30A75263}" presName="tx1" presStyleLbl="revTx" presStyleIdx="3" presStyleCnt="4"/>
      <dgm:spPr/>
      <dgm:t>
        <a:bodyPr/>
        <a:lstStyle/>
        <a:p>
          <a:endParaRPr lang="en-GB"/>
        </a:p>
      </dgm:t>
    </dgm:pt>
    <dgm:pt modelId="{17A7C0F7-776D-4A9D-B230-BCA45A5CAD86}" type="pres">
      <dgm:prSet presAssocID="{E711C251-0F41-4C43-B29F-36BE30A75263}" presName="vert1" presStyleCnt="0"/>
      <dgm:spPr/>
    </dgm:pt>
  </dgm:ptLst>
  <dgm:cxnLst>
    <dgm:cxn modelId="{23929D00-BE9D-4F9F-90E5-99A19F63077A}" type="presOf" srcId="{46D475EC-712A-40F6-A10E-8FB64E5CBC25}" destId="{85590ABA-094A-48FD-931B-DABB11B70FE9}" srcOrd="0" destOrd="0" presId="urn:microsoft.com/office/officeart/2008/layout/LinedList"/>
    <dgm:cxn modelId="{D9EAC358-4C53-4482-BF83-8BBC4977DF69}" type="presOf" srcId="{FB6D15D6-A076-4CF1-8CEF-970BDAA824D6}" destId="{7B146400-3EFF-428E-9B5D-663C266CC08D}" srcOrd="0" destOrd="0" presId="urn:microsoft.com/office/officeart/2008/layout/LinedList"/>
    <dgm:cxn modelId="{F8A60C6D-5729-46A9-A37A-9161FB7490B1}" srcId="{148F6B65-775D-4753-B941-7D6BA36D6E94}" destId="{FB6D15D6-A076-4CF1-8CEF-970BDAA824D6}" srcOrd="1" destOrd="0" parTransId="{A73468F2-5B39-470A-B73F-A40BE1F25378}" sibTransId="{E13EB02C-EA6E-4B5F-8907-0387EC2CFD67}"/>
    <dgm:cxn modelId="{91353821-AD33-453B-9623-C99EED25AA4D}" type="presOf" srcId="{808AB611-EEC0-421B-8CCD-55AD69F6C6F7}" destId="{99817C7E-9119-4C38-ADC8-1C23D24B0E55}" srcOrd="0" destOrd="0" presId="urn:microsoft.com/office/officeart/2008/layout/LinedList"/>
    <dgm:cxn modelId="{7B45C48E-A7B3-4BE1-AEF9-6FE556C1DA00}" type="presOf" srcId="{148F6B65-775D-4753-B941-7D6BA36D6E94}" destId="{C85DDAB8-73B0-4206-8612-2EF08EC23BF7}" srcOrd="0" destOrd="0" presId="urn:microsoft.com/office/officeart/2008/layout/LinedList"/>
    <dgm:cxn modelId="{00A8ACA1-8059-4172-8BB9-AF099D672E3D}" srcId="{148F6B65-775D-4753-B941-7D6BA36D6E94}" destId="{46D475EC-712A-40F6-A10E-8FB64E5CBC25}" srcOrd="2" destOrd="0" parTransId="{E18E5FFC-BCD9-4ECC-BDE0-CBDC9AAEC38A}" sibTransId="{FF1C6FE8-DC75-4434-95DC-3C78AC69E3A8}"/>
    <dgm:cxn modelId="{0142D724-6BA5-40EB-88F5-806F34C8C25D}" srcId="{148F6B65-775D-4753-B941-7D6BA36D6E94}" destId="{E711C251-0F41-4C43-B29F-36BE30A75263}" srcOrd="3" destOrd="0" parTransId="{178548B9-93A3-4B2D-9134-7DCCC44667A4}" sibTransId="{4A3FE558-4957-4919-9BA1-701B666FEEC8}"/>
    <dgm:cxn modelId="{BB2AED15-6C9F-48D5-8ED3-B31AD57AF1E7}" type="presOf" srcId="{E711C251-0F41-4C43-B29F-36BE30A75263}" destId="{5BA6E79F-983B-4CF1-BEA5-E0778C80975F}" srcOrd="0" destOrd="0" presId="urn:microsoft.com/office/officeart/2008/layout/LinedList"/>
    <dgm:cxn modelId="{0D0B798E-D244-4B18-91FD-1399C0230988}" srcId="{148F6B65-775D-4753-B941-7D6BA36D6E94}" destId="{808AB611-EEC0-421B-8CCD-55AD69F6C6F7}" srcOrd="0" destOrd="0" parTransId="{8C292956-735F-4830-A319-F5C556CBB56F}" sibTransId="{D79BC333-38C7-42B8-BE3E-17CAC5C96BD0}"/>
    <dgm:cxn modelId="{F50DEAFC-A1CC-4C1A-B643-B6DE1A3E059E}" type="presParOf" srcId="{C85DDAB8-73B0-4206-8612-2EF08EC23BF7}" destId="{1961FB7D-5B96-42F0-9BB5-A9005BFEB5A5}" srcOrd="0" destOrd="0" presId="urn:microsoft.com/office/officeart/2008/layout/LinedList"/>
    <dgm:cxn modelId="{D3C7CDE4-11D7-4EA2-BE12-61E60B1095FE}" type="presParOf" srcId="{C85DDAB8-73B0-4206-8612-2EF08EC23BF7}" destId="{76BF58AF-B9A8-4FB9-81BC-DBCC588F1726}" srcOrd="1" destOrd="0" presId="urn:microsoft.com/office/officeart/2008/layout/LinedList"/>
    <dgm:cxn modelId="{793233AF-7D82-4234-9E10-60A4AEAD64AE}" type="presParOf" srcId="{76BF58AF-B9A8-4FB9-81BC-DBCC588F1726}" destId="{99817C7E-9119-4C38-ADC8-1C23D24B0E55}" srcOrd="0" destOrd="0" presId="urn:microsoft.com/office/officeart/2008/layout/LinedList"/>
    <dgm:cxn modelId="{4AB61119-A620-463D-822D-C1AE5CEA80CC}" type="presParOf" srcId="{76BF58AF-B9A8-4FB9-81BC-DBCC588F1726}" destId="{31E57654-6AB3-4E0F-AC0A-BA70C7760CC6}" srcOrd="1" destOrd="0" presId="urn:microsoft.com/office/officeart/2008/layout/LinedList"/>
    <dgm:cxn modelId="{5782EBD1-BF82-4B47-8305-42FEBB17B3F8}" type="presParOf" srcId="{C85DDAB8-73B0-4206-8612-2EF08EC23BF7}" destId="{365FBB1F-8740-41F4-BA7A-E377A01B2B8D}" srcOrd="2" destOrd="0" presId="urn:microsoft.com/office/officeart/2008/layout/LinedList"/>
    <dgm:cxn modelId="{D64D8CA7-C0CE-4121-BC02-294C934A6D15}" type="presParOf" srcId="{C85DDAB8-73B0-4206-8612-2EF08EC23BF7}" destId="{5F9BC911-9581-443C-B904-66D92553451D}" srcOrd="3" destOrd="0" presId="urn:microsoft.com/office/officeart/2008/layout/LinedList"/>
    <dgm:cxn modelId="{8B73D2E6-38F7-40C4-8557-33DE0B2CEEE4}" type="presParOf" srcId="{5F9BC911-9581-443C-B904-66D92553451D}" destId="{7B146400-3EFF-428E-9B5D-663C266CC08D}" srcOrd="0" destOrd="0" presId="urn:microsoft.com/office/officeart/2008/layout/LinedList"/>
    <dgm:cxn modelId="{6DF39E46-429D-44B7-BFD2-A0DC4F0EA613}" type="presParOf" srcId="{5F9BC911-9581-443C-B904-66D92553451D}" destId="{FEBE429A-E4D8-4E65-B482-259B2B58CC7D}" srcOrd="1" destOrd="0" presId="urn:microsoft.com/office/officeart/2008/layout/LinedList"/>
    <dgm:cxn modelId="{DA6EF0EE-7B2B-4AA6-986C-9533F274CCAB}" type="presParOf" srcId="{C85DDAB8-73B0-4206-8612-2EF08EC23BF7}" destId="{DCE09DEA-6783-491E-A63D-A3E24C9B89BB}" srcOrd="4" destOrd="0" presId="urn:microsoft.com/office/officeart/2008/layout/LinedList"/>
    <dgm:cxn modelId="{AACD0FAC-36D5-4D52-85DB-9D05F5DCCF04}" type="presParOf" srcId="{C85DDAB8-73B0-4206-8612-2EF08EC23BF7}" destId="{491BE91D-F8B5-4384-BCB9-CA91E39D9650}" srcOrd="5" destOrd="0" presId="urn:microsoft.com/office/officeart/2008/layout/LinedList"/>
    <dgm:cxn modelId="{EF97294F-DC45-472F-A00A-9154E3290821}" type="presParOf" srcId="{491BE91D-F8B5-4384-BCB9-CA91E39D9650}" destId="{85590ABA-094A-48FD-931B-DABB11B70FE9}" srcOrd="0" destOrd="0" presId="urn:microsoft.com/office/officeart/2008/layout/LinedList"/>
    <dgm:cxn modelId="{D5EE00CE-0308-4A45-B7F7-2F9F77519B1A}" type="presParOf" srcId="{491BE91D-F8B5-4384-BCB9-CA91E39D9650}" destId="{35DDE694-ECFF-4763-932F-D13AEC8B1509}" srcOrd="1" destOrd="0" presId="urn:microsoft.com/office/officeart/2008/layout/LinedList"/>
    <dgm:cxn modelId="{31A856D9-F8ED-4F72-BD0F-F0FA1E9F70BB}" type="presParOf" srcId="{C85DDAB8-73B0-4206-8612-2EF08EC23BF7}" destId="{14FC5DE4-8A8B-4723-B30A-313A22231D44}" srcOrd="6" destOrd="0" presId="urn:microsoft.com/office/officeart/2008/layout/LinedList"/>
    <dgm:cxn modelId="{D3E32B74-E8A3-42EA-8896-2899DF9F5D4D}" type="presParOf" srcId="{C85DDAB8-73B0-4206-8612-2EF08EC23BF7}" destId="{1150D3B4-4F11-48E7-BA05-18E848F6FBCD}" srcOrd="7" destOrd="0" presId="urn:microsoft.com/office/officeart/2008/layout/LinedList"/>
    <dgm:cxn modelId="{E979C7DB-243E-4D66-8708-0A7E1141EF8F}" type="presParOf" srcId="{1150D3B4-4F11-48E7-BA05-18E848F6FBCD}" destId="{5BA6E79F-983B-4CF1-BEA5-E0778C80975F}" srcOrd="0" destOrd="0" presId="urn:microsoft.com/office/officeart/2008/layout/LinedList"/>
    <dgm:cxn modelId="{1A481267-C39B-400A-B017-35A13E97CEC1}" type="presParOf" srcId="{1150D3B4-4F11-48E7-BA05-18E848F6FBCD}" destId="{17A7C0F7-776D-4A9D-B230-BCA45A5CAD86}" srcOrd="1"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06B034-A138-44F8-B010-8BB35EEC5F2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F20B60E-F91B-4565-B0A3-C4BD5F82313C}">
      <dgm:prSet/>
      <dgm:spPr/>
      <dgm:t>
        <a:bodyPr/>
        <a:lstStyle/>
        <a:p>
          <a:r>
            <a:rPr lang="et-EE"/>
            <a:t>Eco-labels – consumer information and awareness</a:t>
          </a:r>
          <a:endParaRPr lang="en-US"/>
        </a:p>
      </dgm:t>
    </dgm:pt>
    <dgm:pt modelId="{FAFD1283-7EF4-4DBE-8EDE-A5D83B67F3E2}" type="parTrans" cxnId="{E0C714E9-C699-4992-B9AC-2131BBFB5265}">
      <dgm:prSet/>
      <dgm:spPr/>
      <dgm:t>
        <a:bodyPr/>
        <a:lstStyle/>
        <a:p>
          <a:endParaRPr lang="en-US"/>
        </a:p>
      </dgm:t>
    </dgm:pt>
    <dgm:pt modelId="{DF312F29-63D7-44E9-81EF-206D1F20CE6E}" type="sibTrans" cxnId="{E0C714E9-C699-4992-B9AC-2131BBFB5265}">
      <dgm:prSet/>
      <dgm:spPr/>
      <dgm:t>
        <a:bodyPr/>
        <a:lstStyle/>
        <a:p>
          <a:endParaRPr lang="en-US"/>
        </a:p>
      </dgm:t>
    </dgm:pt>
    <dgm:pt modelId="{D6A35F9E-D1E8-42AE-9254-98D6881B743A}">
      <dgm:prSet/>
      <dgm:spPr/>
      <dgm:t>
        <a:bodyPr/>
        <a:lstStyle/>
        <a:p>
          <a:r>
            <a:rPr lang="et-EE"/>
            <a:t>Public sustainable and green procurement – public sector as a role model and value-based decisions</a:t>
          </a:r>
          <a:endParaRPr lang="en-US"/>
        </a:p>
      </dgm:t>
    </dgm:pt>
    <dgm:pt modelId="{7B42DB83-D37D-45CA-AFD8-53AAB2937272}" type="parTrans" cxnId="{B390B6ED-798F-452D-A5BA-927E76877CEB}">
      <dgm:prSet/>
      <dgm:spPr/>
      <dgm:t>
        <a:bodyPr/>
        <a:lstStyle/>
        <a:p>
          <a:endParaRPr lang="en-US"/>
        </a:p>
      </dgm:t>
    </dgm:pt>
    <dgm:pt modelId="{BE0C6130-4F4B-41D0-9BB9-5C20CFC53FEC}" type="sibTrans" cxnId="{B390B6ED-798F-452D-A5BA-927E76877CEB}">
      <dgm:prSet/>
      <dgm:spPr/>
      <dgm:t>
        <a:bodyPr/>
        <a:lstStyle/>
        <a:p>
          <a:endParaRPr lang="en-US"/>
        </a:p>
      </dgm:t>
    </dgm:pt>
    <dgm:pt modelId="{B39EF01E-178E-4373-9D8D-806BB3E426C1}">
      <dgm:prSet/>
      <dgm:spPr/>
      <dgm:t>
        <a:bodyPr/>
        <a:lstStyle/>
        <a:p>
          <a:r>
            <a:rPr lang="et-EE"/>
            <a:t>Voluntary agreements with sectors and civil society – information sharing and lõng-term goals</a:t>
          </a:r>
          <a:endParaRPr lang="en-US"/>
        </a:p>
      </dgm:t>
    </dgm:pt>
    <dgm:pt modelId="{77A9D790-7196-4797-86EA-802890639D1B}" type="parTrans" cxnId="{40789CCE-71A4-473B-880E-56278B584121}">
      <dgm:prSet/>
      <dgm:spPr/>
      <dgm:t>
        <a:bodyPr/>
        <a:lstStyle/>
        <a:p>
          <a:endParaRPr lang="en-US"/>
        </a:p>
      </dgm:t>
    </dgm:pt>
    <dgm:pt modelId="{1A2BF654-B779-4DB0-817C-AAE7A74382A2}" type="sibTrans" cxnId="{40789CCE-71A4-473B-880E-56278B584121}">
      <dgm:prSet/>
      <dgm:spPr/>
      <dgm:t>
        <a:bodyPr/>
        <a:lstStyle/>
        <a:p>
          <a:endParaRPr lang="en-US"/>
        </a:p>
      </dgm:t>
    </dgm:pt>
    <dgm:pt modelId="{4E1C7B01-78E1-454A-A871-8CD26E35AC23}">
      <dgm:prSet/>
      <dgm:spPr/>
      <dgm:t>
        <a:bodyPr/>
        <a:lstStyle/>
        <a:p>
          <a:r>
            <a:rPr lang="et-EE"/>
            <a:t>Environmental charges – a financial framework for knowledgeable decisions</a:t>
          </a:r>
          <a:endParaRPr lang="en-US"/>
        </a:p>
      </dgm:t>
    </dgm:pt>
    <dgm:pt modelId="{65BB94DD-ADB6-4218-BE1E-BA65016316F8}" type="parTrans" cxnId="{85B4F3B3-9A23-4E69-AB6A-CE43E0B26E1C}">
      <dgm:prSet/>
      <dgm:spPr/>
      <dgm:t>
        <a:bodyPr/>
        <a:lstStyle/>
        <a:p>
          <a:endParaRPr lang="en-US"/>
        </a:p>
      </dgm:t>
    </dgm:pt>
    <dgm:pt modelId="{132C3F47-0E7B-4A9A-B952-FF1D43AD3D03}" type="sibTrans" cxnId="{85B4F3B3-9A23-4E69-AB6A-CE43E0B26E1C}">
      <dgm:prSet/>
      <dgm:spPr/>
      <dgm:t>
        <a:bodyPr/>
        <a:lstStyle/>
        <a:p>
          <a:endParaRPr lang="en-US"/>
        </a:p>
      </dgm:t>
    </dgm:pt>
    <dgm:pt modelId="{105A05B8-B865-4089-9591-0CFB0C3D130D}" type="pres">
      <dgm:prSet presAssocID="{EA06B034-A138-44F8-B010-8BB35EEC5F2B}" presName="linear" presStyleCnt="0">
        <dgm:presLayoutVars>
          <dgm:animLvl val="lvl"/>
          <dgm:resizeHandles val="exact"/>
        </dgm:presLayoutVars>
      </dgm:prSet>
      <dgm:spPr/>
      <dgm:t>
        <a:bodyPr/>
        <a:lstStyle/>
        <a:p>
          <a:endParaRPr lang="en-GB"/>
        </a:p>
      </dgm:t>
    </dgm:pt>
    <dgm:pt modelId="{B07C892F-713D-4E5F-BA86-BC64CAFC9819}" type="pres">
      <dgm:prSet presAssocID="{9F20B60E-F91B-4565-B0A3-C4BD5F82313C}" presName="parentText" presStyleLbl="node1" presStyleIdx="0" presStyleCnt="4">
        <dgm:presLayoutVars>
          <dgm:chMax val="0"/>
          <dgm:bulletEnabled val="1"/>
        </dgm:presLayoutVars>
      </dgm:prSet>
      <dgm:spPr/>
      <dgm:t>
        <a:bodyPr/>
        <a:lstStyle/>
        <a:p>
          <a:endParaRPr lang="en-GB"/>
        </a:p>
      </dgm:t>
    </dgm:pt>
    <dgm:pt modelId="{CA7E80A9-4422-422A-A50A-70DB6041B5DE}" type="pres">
      <dgm:prSet presAssocID="{DF312F29-63D7-44E9-81EF-206D1F20CE6E}" presName="spacer" presStyleCnt="0"/>
      <dgm:spPr/>
    </dgm:pt>
    <dgm:pt modelId="{5682967F-43ED-46AB-B8BE-5DF5A4AF5DFE}" type="pres">
      <dgm:prSet presAssocID="{D6A35F9E-D1E8-42AE-9254-98D6881B743A}" presName="parentText" presStyleLbl="node1" presStyleIdx="1" presStyleCnt="4">
        <dgm:presLayoutVars>
          <dgm:chMax val="0"/>
          <dgm:bulletEnabled val="1"/>
        </dgm:presLayoutVars>
      </dgm:prSet>
      <dgm:spPr/>
      <dgm:t>
        <a:bodyPr/>
        <a:lstStyle/>
        <a:p>
          <a:endParaRPr lang="en-GB"/>
        </a:p>
      </dgm:t>
    </dgm:pt>
    <dgm:pt modelId="{2E4C313F-5441-4737-9FD1-1685077B58CD}" type="pres">
      <dgm:prSet presAssocID="{BE0C6130-4F4B-41D0-9BB9-5C20CFC53FEC}" presName="spacer" presStyleCnt="0"/>
      <dgm:spPr/>
    </dgm:pt>
    <dgm:pt modelId="{25292602-1B3E-4D9C-9A14-93ECCF6048DD}" type="pres">
      <dgm:prSet presAssocID="{B39EF01E-178E-4373-9D8D-806BB3E426C1}" presName="parentText" presStyleLbl="node1" presStyleIdx="2" presStyleCnt="4">
        <dgm:presLayoutVars>
          <dgm:chMax val="0"/>
          <dgm:bulletEnabled val="1"/>
        </dgm:presLayoutVars>
      </dgm:prSet>
      <dgm:spPr/>
      <dgm:t>
        <a:bodyPr/>
        <a:lstStyle/>
        <a:p>
          <a:endParaRPr lang="en-GB"/>
        </a:p>
      </dgm:t>
    </dgm:pt>
    <dgm:pt modelId="{7F25E593-BD4B-4353-89FF-4C31745173CB}" type="pres">
      <dgm:prSet presAssocID="{1A2BF654-B779-4DB0-817C-AAE7A74382A2}" presName="spacer" presStyleCnt="0"/>
      <dgm:spPr/>
    </dgm:pt>
    <dgm:pt modelId="{E8FCD187-8C08-4E46-87DA-FB5B2D04E633}" type="pres">
      <dgm:prSet presAssocID="{4E1C7B01-78E1-454A-A871-8CD26E35AC23}" presName="parentText" presStyleLbl="node1" presStyleIdx="3" presStyleCnt="4">
        <dgm:presLayoutVars>
          <dgm:chMax val="0"/>
          <dgm:bulletEnabled val="1"/>
        </dgm:presLayoutVars>
      </dgm:prSet>
      <dgm:spPr/>
      <dgm:t>
        <a:bodyPr/>
        <a:lstStyle/>
        <a:p>
          <a:endParaRPr lang="en-GB"/>
        </a:p>
      </dgm:t>
    </dgm:pt>
  </dgm:ptLst>
  <dgm:cxnLst>
    <dgm:cxn modelId="{85B4F3B3-9A23-4E69-AB6A-CE43E0B26E1C}" srcId="{EA06B034-A138-44F8-B010-8BB35EEC5F2B}" destId="{4E1C7B01-78E1-454A-A871-8CD26E35AC23}" srcOrd="3" destOrd="0" parTransId="{65BB94DD-ADB6-4218-BE1E-BA65016316F8}" sibTransId="{132C3F47-0E7B-4A9A-B952-FF1D43AD3D03}"/>
    <dgm:cxn modelId="{37CB6966-0E0E-4F69-B6B3-32B0E5CDBA63}" type="presOf" srcId="{D6A35F9E-D1E8-42AE-9254-98D6881B743A}" destId="{5682967F-43ED-46AB-B8BE-5DF5A4AF5DFE}" srcOrd="0" destOrd="0" presId="urn:microsoft.com/office/officeart/2005/8/layout/vList2"/>
    <dgm:cxn modelId="{A16AFE3E-86E4-4536-A414-F2B39DC03801}" type="presOf" srcId="{4E1C7B01-78E1-454A-A871-8CD26E35AC23}" destId="{E8FCD187-8C08-4E46-87DA-FB5B2D04E633}" srcOrd="0" destOrd="0" presId="urn:microsoft.com/office/officeart/2005/8/layout/vList2"/>
    <dgm:cxn modelId="{40789CCE-71A4-473B-880E-56278B584121}" srcId="{EA06B034-A138-44F8-B010-8BB35EEC5F2B}" destId="{B39EF01E-178E-4373-9D8D-806BB3E426C1}" srcOrd="2" destOrd="0" parTransId="{77A9D790-7196-4797-86EA-802890639D1B}" sibTransId="{1A2BF654-B779-4DB0-817C-AAE7A74382A2}"/>
    <dgm:cxn modelId="{0FA5CD3B-D921-462F-92BF-A464D13FD8B8}" type="presOf" srcId="{B39EF01E-178E-4373-9D8D-806BB3E426C1}" destId="{25292602-1B3E-4D9C-9A14-93ECCF6048DD}" srcOrd="0" destOrd="0" presId="urn:microsoft.com/office/officeart/2005/8/layout/vList2"/>
    <dgm:cxn modelId="{B390B6ED-798F-452D-A5BA-927E76877CEB}" srcId="{EA06B034-A138-44F8-B010-8BB35EEC5F2B}" destId="{D6A35F9E-D1E8-42AE-9254-98D6881B743A}" srcOrd="1" destOrd="0" parTransId="{7B42DB83-D37D-45CA-AFD8-53AAB2937272}" sibTransId="{BE0C6130-4F4B-41D0-9BB9-5C20CFC53FEC}"/>
    <dgm:cxn modelId="{2FDE135D-8D63-4AC6-88E8-879C8A9C4292}" type="presOf" srcId="{9F20B60E-F91B-4565-B0A3-C4BD5F82313C}" destId="{B07C892F-713D-4E5F-BA86-BC64CAFC9819}" srcOrd="0" destOrd="0" presId="urn:microsoft.com/office/officeart/2005/8/layout/vList2"/>
    <dgm:cxn modelId="{E0C714E9-C699-4992-B9AC-2131BBFB5265}" srcId="{EA06B034-A138-44F8-B010-8BB35EEC5F2B}" destId="{9F20B60E-F91B-4565-B0A3-C4BD5F82313C}" srcOrd="0" destOrd="0" parTransId="{FAFD1283-7EF4-4DBE-8EDE-A5D83B67F3E2}" sibTransId="{DF312F29-63D7-44E9-81EF-206D1F20CE6E}"/>
    <dgm:cxn modelId="{6D1B2C39-2C36-482A-928B-BBE9AB3F76B4}" type="presOf" srcId="{EA06B034-A138-44F8-B010-8BB35EEC5F2B}" destId="{105A05B8-B865-4089-9591-0CFB0C3D130D}" srcOrd="0" destOrd="0" presId="urn:microsoft.com/office/officeart/2005/8/layout/vList2"/>
    <dgm:cxn modelId="{DEB006C6-6C7E-40F5-8E42-18887C1159AB}" type="presParOf" srcId="{105A05B8-B865-4089-9591-0CFB0C3D130D}" destId="{B07C892F-713D-4E5F-BA86-BC64CAFC9819}" srcOrd="0" destOrd="0" presId="urn:microsoft.com/office/officeart/2005/8/layout/vList2"/>
    <dgm:cxn modelId="{D88ED972-23B2-4A5B-8350-7CAEB0673448}" type="presParOf" srcId="{105A05B8-B865-4089-9591-0CFB0C3D130D}" destId="{CA7E80A9-4422-422A-A50A-70DB6041B5DE}" srcOrd="1" destOrd="0" presId="urn:microsoft.com/office/officeart/2005/8/layout/vList2"/>
    <dgm:cxn modelId="{B126E0F6-4A17-4767-8751-33C931957532}" type="presParOf" srcId="{105A05B8-B865-4089-9591-0CFB0C3D130D}" destId="{5682967F-43ED-46AB-B8BE-5DF5A4AF5DFE}" srcOrd="2" destOrd="0" presId="urn:microsoft.com/office/officeart/2005/8/layout/vList2"/>
    <dgm:cxn modelId="{26695B60-9578-4485-8E74-D95AA40DFF9F}" type="presParOf" srcId="{105A05B8-B865-4089-9591-0CFB0C3D130D}" destId="{2E4C313F-5441-4737-9FD1-1685077B58CD}" srcOrd="3" destOrd="0" presId="urn:microsoft.com/office/officeart/2005/8/layout/vList2"/>
    <dgm:cxn modelId="{08668BF2-DF49-4F68-87C1-2D37609C1FC9}" type="presParOf" srcId="{105A05B8-B865-4089-9591-0CFB0C3D130D}" destId="{25292602-1B3E-4D9C-9A14-93ECCF6048DD}" srcOrd="4" destOrd="0" presId="urn:microsoft.com/office/officeart/2005/8/layout/vList2"/>
    <dgm:cxn modelId="{0CB09452-E295-4D59-9DA9-9C0CA403F755}" type="presParOf" srcId="{105A05B8-B865-4089-9591-0CFB0C3D130D}" destId="{7F25E593-BD4B-4353-89FF-4C31745173CB}" srcOrd="5" destOrd="0" presId="urn:microsoft.com/office/officeart/2005/8/layout/vList2"/>
    <dgm:cxn modelId="{BCAD43A4-67C3-43CE-87DE-985DC0ADF75C}" type="presParOf" srcId="{105A05B8-B865-4089-9591-0CFB0C3D130D}" destId="{E8FCD187-8C08-4E46-87DA-FB5B2D04E633}"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F327EF-69D6-48B6-9A4A-C5CD182E3DEC}">
      <dsp:nvSpPr>
        <dsp:cNvPr id="0" name=""/>
        <dsp:cNvSpPr/>
      </dsp:nvSpPr>
      <dsp:spPr>
        <a:xfrm>
          <a:off x="0" y="720769"/>
          <a:ext cx="10900645" cy="444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t-EE" sz="1900" kern="1200"/>
            <a:t>K</a:t>
          </a:r>
          <a:r>
            <a:rPr lang="en-US" sz="1900" kern="1200"/>
            <a:t>EVAD replaces the previously valid "Estonian Environmental Strategy until 2030"</a:t>
          </a:r>
        </a:p>
      </dsp:txBody>
      <dsp:txXfrm>
        <a:off x="0" y="720769"/>
        <a:ext cx="10900645" cy="444599"/>
      </dsp:txXfrm>
    </dsp:sp>
    <dsp:sp modelId="{A7E2E205-1F65-4CC0-B865-D1207274493D}">
      <dsp:nvSpPr>
        <dsp:cNvPr id="0" name=""/>
        <dsp:cNvSpPr/>
      </dsp:nvSpPr>
      <dsp:spPr>
        <a:xfrm>
          <a:off x="0" y="1220089"/>
          <a:ext cx="10900645" cy="444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Sets environmental targets for Estonia until 2030</a:t>
          </a:r>
        </a:p>
      </dsp:txBody>
      <dsp:txXfrm>
        <a:off x="0" y="1220089"/>
        <a:ext cx="10900645" cy="444599"/>
      </dsp:txXfrm>
    </dsp:sp>
    <dsp:sp modelId="{A9C986EF-2E93-4912-A498-FC978DAC88F2}">
      <dsp:nvSpPr>
        <dsp:cNvPr id="0" name=""/>
        <dsp:cNvSpPr/>
      </dsp:nvSpPr>
      <dsp:spPr>
        <a:xfrm>
          <a:off x="0" y="1719409"/>
          <a:ext cx="10900645" cy="444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Organizes the strategic planning of the field across sectors</a:t>
          </a:r>
        </a:p>
      </dsp:txBody>
      <dsp:txXfrm>
        <a:off x="0" y="1719409"/>
        <a:ext cx="10900645" cy="444599"/>
      </dsp:txXfrm>
    </dsp:sp>
    <dsp:sp modelId="{54DF39A0-DFF1-4CD9-B7B7-055443D3EC25}">
      <dsp:nvSpPr>
        <dsp:cNvPr id="0" name=""/>
        <dsp:cNvSpPr/>
      </dsp:nvSpPr>
      <dsp:spPr>
        <a:xfrm>
          <a:off x="0" y="2218729"/>
          <a:ext cx="10900645" cy="444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Climate policy is one of the three cross-cutting themes</a:t>
          </a:r>
          <a:r>
            <a:rPr lang="et-EE" sz="1900" kern="1200"/>
            <a:t> next to</a:t>
          </a:r>
          <a:r>
            <a:rPr lang="en-US" sz="1900" kern="1200"/>
            <a:t> biodiversity and the circular economy</a:t>
          </a:r>
        </a:p>
      </dsp:txBody>
      <dsp:txXfrm>
        <a:off x="0" y="2218729"/>
        <a:ext cx="10900645" cy="444599"/>
      </dsp:txXfrm>
    </dsp:sp>
    <dsp:sp modelId="{CDFA3281-3A75-445D-82F3-DA59FB67FD21}">
      <dsp:nvSpPr>
        <dsp:cNvPr id="0" name=""/>
        <dsp:cNvSpPr/>
      </dsp:nvSpPr>
      <dsp:spPr>
        <a:xfrm>
          <a:off x="0" y="2718049"/>
          <a:ext cx="10900645" cy="444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Sets new </a:t>
          </a:r>
          <a:r>
            <a:rPr lang="et-EE" sz="1900" kern="1200"/>
            <a:t>and more ambitious </a:t>
          </a:r>
          <a:r>
            <a:rPr lang="en-US" sz="1900" kern="1200"/>
            <a:t>GHG </a:t>
          </a:r>
          <a:r>
            <a:rPr lang="et-EE" sz="1900" kern="1200"/>
            <a:t>reduction </a:t>
          </a:r>
          <a:r>
            <a:rPr lang="en-US" sz="1900" kern="1200"/>
            <a:t>target for 2030</a:t>
          </a:r>
        </a:p>
      </dsp:txBody>
      <dsp:txXfrm>
        <a:off x="0" y="2718049"/>
        <a:ext cx="10900645" cy="444599"/>
      </dsp:txXfrm>
    </dsp:sp>
    <dsp:sp modelId="{C9EFC00F-D7A8-47D0-B23A-1036B9827966}">
      <dsp:nvSpPr>
        <dsp:cNvPr id="0" name=""/>
        <dsp:cNvSpPr/>
      </dsp:nvSpPr>
      <dsp:spPr>
        <a:xfrm>
          <a:off x="0" y="3217369"/>
          <a:ext cx="10900645" cy="444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Will include goals and targets for ad</a:t>
          </a:r>
          <a:r>
            <a:rPr lang="et-EE" sz="1900" kern="1200"/>
            <a:t>a</a:t>
          </a:r>
          <a:r>
            <a:rPr lang="en-US" sz="1900" kern="1200"/>
            <a:t>ptation</a:t>
          </a:r>
        </a:p>
      </dsp:txBody>
      <dsp:txXfrm>
        <a:off x="0" y="3217369"/>
        <a:ext cx="10900645" cy="4445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1FB7D-5B96-42F0-9BB5-A9005BFEB5A5}">
      <dsp:nvSpPr>
        <dsp:cNvPr id="0" name=""/>
        <dsp:cNvSpPr/>
      </dsp:nvSpPr>
      <dsp:spPr>
        <a:xfrm>
          <a:off x="0" y="0"/>
          <a:ext cx="588968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17C7E-9119-4C38-ADC8-1C23D24B0E55}">
      <dsp:nvSpPr>
        <dsp:cNvPr id="0" name=""/>
        <dsp:cNvSpPr/>
      </dsp:nvSpPr>
      <dsp:spPr>
        <a:xfrm>
          <a:off x="0" y="0"/>
          <a:ext cx="5889686" cy="132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GB" sz="3600" kern="1200"/>
            <a:t>Net GHG emissions reduction – 8 mln t CO2 eq </a:t>
          </a:r>
          <a:endParaRPr lang="en-US" sz="3600" kern="1200"/>
        </a:p>
      </dsp:txBody>
      <dsp:txXfrm>
        <a:off x="0" y="0"/>
        <a:ext cx="5889686" cy="1329810"/>
      </dsp:txXfrm>
    </dsp:sp>
    <dsp:sp modelId="{365FBB1F-8740-41F4-BA7A-E377A01B2B8D}">
      <dsp:nvSpPr>
        <dsp:cNvPr id="0" name=""/>
        <dsp:cNvSpPr/>
      </dsp:nvSpPr>
      <dsp:spPr>
        <a:xfrm>
          <a:off x="0" y="1329810"/>
          <a:ext cx="5889686" cy="0"/>
        </a:xfrm>
        <a:prstGeom prst="line">
          <a:avLst/>
        </a:prstGeom>
        <a:solidFill>
          <a:schemeClr val="accent2">
            <a:hueOff val="-4223517"/>
            <a:satOff val="-10068"/>
            <a:lumOff val="-4641"/>
            <a:alphaOff val="0"/>
          </a:schemeClr>
        </a:solidFill>
        <a:ln w="15875" cap="flat" cmpd="sng" algn="ctr">
          <a:solidFill>
            <a:schemeClr val="accent2">
              <a:hueOff val="-4223517"/>
              <a:satOff val="-10068"/>
              <a:lumOff val="-46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46400-3EFF-428E-9B5D-663C266CC08D}">
      <dsp:nvSpPr>
        <dsp:cNvPr id="0" name=""/>
        <dsp:cNvSpPr/>
      </dsp:nvSpPr>
      <dsp:spPr>
        <a:xfrm>
          <a:off x="0" y="1329810"/>
          <a:ext cx="5889686" cy="132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GB" sz="3600" kern="1200"/>
            <a:t>Circular material use rate – 30%</a:t>
          </a:r>
          <a:endParaRPr lang="en-US" sz="3600" kern="1200"/>
        </a:p>
      </dsp:txBody>
      <dsp:txXfrm>
        <a:off x="0" y="1329810"/>
        <a:ext cx="5889686" cy="1329810"/>
      </dsp:txXfrm>
    </dsp:sp>
    <dsp:sp modelId="{DCE09DEA-6783-491E-A63D-A3E24C9B89BB}">
      <dsp:nvSpPr>
        <dsp:cNvPr id="0" name=""/>
        <dsp:cNvSpPr/>
      </dsp:nvSpPr>
      <dsp:spPr>
        <a:xfrm>
          <a:off x="0" y="2659620"/>
          <a:ext cx="5889686" cy="0"/>
        </a:xfrm>
        <a:prstGeom prst="line">
          <a:avLst/>
        </a:prstGeom>
        <a:solidFill>
          <a:schemeClr val="accent2">
            <a:hueOff val="-8447033"/>
            <a:satOff val="-20135"/>
            <a:lumOff val="-9281"/>
            <a:alphaOff val="0"/>
          </a:schemeClr>
        </a:solidFill>
        <a:ln w="15875" cap="flat" cmpd="sng" algn="ctr">
          <a:solidFill>
            <a:schemeClr val="accent2">
              <a:hueOff val="-8447033"/>
              <a:satOff val="-20135"/>
              <a:lumOff val="-92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90ABA-094A-48FD-931B-DABB11B70FE9}">
      <dsp:nvSpPr>
        <dsp:cNvPr id="0" name=""/>
        <dsp:cNvSpPr/>
      </dsp:nvSpPr>
      <dsp:spPr>
        <a:xfrm>
          <a:off x="0" y="2659620"/>
          <a:ext cx="5889686" cy="132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GB" sz="3600" kern="1200"/>
            <a:t>Sustainable development in Estonia – top 10</a:t>
          </a:r>
          <a:endParaRPr lang="en-US" sz="3600" kern="1200"/>
        </a:p>
      </dsp:txBody>
      <dsp:txXfrm>
        <a:off x="0" y="2659620"/>
        <a:ext cx="5889686" cy="1329810"/>
      </dsp:txXfrm>
    </dsp:sp>
    <dsp:sp modelId="{14FC5DE4-8A8B-4723-B30A-313A22231D44}">
      <dsp:nvSpPr>
        <dsp:cNvPr id="0" name=""/>
        <dsp:cNvSpPr/>
      </dsp:nvSpPr>
      <dsp:spPr>
        <a:xfrm>
          <a:off x="0" y="3989430"/>
          <a:ext cx="5889686" cy="0"/>
        </a:xfrm>
        <a:prstGeom prst="line">
          <a:avLst/>
        </a:prstGeom>
        <a:solidFill>
          <a:schemeClr val="accent2">
            <a:hueOff val="-12670550"/>
            <a:satOff val="-30203"/>
            <a:lumOff val="-13922"/>
            <a:alphaOff val="0"/>
          </a:schemeClr>
        </a:solidFill>
        <a:ln w="15875" cap="flat" cmpd="sng" algn="ctr">
          <a:solidFill>
            <a:schemeClr val="accent2">
              <a:hueOff val="-12670550"/>
              <a:satOff val="-30203"/>
              <a:lumOff val="-1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6E79F-983B-4CF1-BEA5-E0778C80975F}">
      <dsp:nvSpPr>
        <dsp:cNvPr id="0" name=""/>
        <dsp:cNvSpPr/>
      </dsp:nvSpPr>
      <dsp:spPr>
        <a:xfrm>
          <a:off x="0" y="3989430"/>
          <a:ext cx="5889686" cy="132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GB" sz="3600" kern="1200"/>
            <a:t>Resource productivity – 0,9 €/kg</a:t>
          </a:r>
          <a:endParaRPr lang="en-US" sz="3600" kern="1200"/>
        </a:p>
      </dsp:txBody>
      <dsp:txXfrm>
        <a:off x="0" y="3989430"/>
        <a:ext cx="5889686" cy="13298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7C892F-713D-4E5F-BA86-BC64CAFC9819}">
      <dsp:nvSpPr>
        <dsp:cNvPr id="0" name=""/>
        <dsp:cNvSpPr/>
      </dsp:nvSpPr>
      <dsp:spPr>
        <a:xfrm>
          <a:off x="0" y="7680"/>
          <a:ext cx="5889686" cy="127412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t-EE" sz="2400" kern="1200"/>
            <a:t>Eco-labels – consumer information and awareness</a:t>
          </a:r>
          <a:endParaRPr lang="en-US" sz="2400" kern="1200"/>
        </a:p>
      </dsp:txBody>
      <dsp:txXfrm>
        <a:off x="0" y="7680"/>
        <a:ext cx="5889686" cy="1274129"/>
      </dsp:txXfrm>
    </dsp:sp>
    <dsp:sp modelId="{5682967F-43ED-46AB-B8BE-5DF5A4AF5DFE}">
      <dsp:nvSpPr>
        <dsp:cNvPr id="0" name=""/>
        <dsp:cNvSpPr/>
      </dsp:nvSpPr>
      <dsp:spPr>
        <a:xfrm>
          <a:off x="0" y="1350930"/>
          <a:ext cx="5889686" cy="1274129"/>
        </a:xfrm>
        <a:prstGeom prst="roundRect">
          <a:avLst/>
        </a:prstGeom>
        <a:solidFill>
          <a:schemeClr val="accent2">
            <a:hueOff val="-4223517"/>
            <a:satOff val="-10068"/>
            <a:lumOff val="-46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t-EE" sz="2400" kern="1200"/>
            <a:t>Public sustainable and green procurement – public sector as a role model and value-based decisions</a:t>
          </a:r>
          <a:endParaRPr lang="en-US" sz="2400" kern="1200"/>
        </a:p>
      </dsp:txBody>
      <dsp:txXfrm>
        <a:off x="0" y="1350930"/>
        <a:ext cx="5889686" cy="1274129"/>
      </dsp:txXfrm>
    </dsp:sp>
    <dsp:sp modelId="{25292602-1B3E-4D9C-9A14-93ECCF6048DD}">
      <dsp:nvSpPr>
        <dsp:cNvPr id="0" name=""/>
        <dsp:cNvSpPr/>
      </dsp:nvSpPr>
      <dsp:spPr>
        <a:xfrm>
          <a:off x="0" y="2694180"/>
          <a:ext cx="5889686" cy="1274129"/>
        </a:xfrm>
        <a:prstGeom prst="roundRect">
          <a:avLst/>
        </a:prstGeom>
        <a:solidFill>
          <a:schemeClr val="accent2">
            <a:hueOff val="-8447033"/>
            <a:satOff val="-20135"/>
            <a:lumOff val="-92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t-EE" sz="2400" kern="1200"/>
            <a:t>Voluntary agreements with sectors and civil society – information sharing and lõng-term goals</a:t>
          </a:r>
          <a:endParaRPr lang="en-US" sz="2400" kern="1200"/>
        </a:p>
      </dsp:txBody>
      <dsp:txXfrm>
        <a:off x="0" y="2694180"/>
        <a:ext cx="5889686" cy="1274129"/>
      </dsp:txXfrm>
    </dsp:sp>
    <dsp:sp modelId="{E8FCD187-8C08-4E46-87DA-FB5B2D04E633}">
      <dsp:nvSpPr>
        <dsp:cNvPr id="0" name=""/>
        <dsp:cNvSpPr/>
      </dsp:nvSpPr>
      <dsp:spPr>
        <a:xfrm>
          <a:off x="0" y="4037430"/>
          <a:ext cx="5889686" cy="1274129"/>
        </a:xfrm>
        <a:prstGeom prst="roundRect">
          <a:avLst/>
        </a:prstGeom>
        <a:solidFill>
          <a:schemeClr val="accent2">
            <a:hueOff val="-12670550"/>
            <a:satOff val="-30203"/>
            <a:lumOff val="-139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t-EE" sz="2400" kern="1200"/>
            <a:t>Environmental charges – a financial framework for knowledgeable decisions</a:t>
          </a:r>
          <a:endParaRPr lang="en-US" sz="2400" kern="1200"/>
        </a:p>
      </dsp:txBody>
      <dsp:txXfrm>
        <a:off x="0" y="4037430"/>
        <a:ext cx="5889686" cy="12741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14AB-17E2-4F8E-9C96-3C45674DE20D}" type="datetimeFigureOut">
              <a:rPr lang="et-EE" smtClean="0"/>
              <a:pPr/>
              <a:t>26.05.2023</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7A6FE-1462-4D6E-8CFD-35773A8861CB}" type="slidenum">
              <a:rPr lang="et-EE" smtClean="0"/>
              <a:pPr/>
              <a:t>‹#›</a:t>
            </a:fld>
            <a:endParaRPr lang="et-EE"/>
          </a:p>
        </p:txBody>
      </p:sp>
    </p:spTree>
    <p:extLst>
      <p:ext uri="{BB962C8B-B14F-4D97-AF65-F5344CB8AC3E}">
        <p14:creationId xmlns:p14="http://schemas.microsoft.com/office/powerpoint/2010/main" xmlns="" val="122234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b="0" i="0" kern="1200" dirty="0">
                <a:solidFill>
                  <a:schemeClr val="tx1"/>
                </a:solidFill>
                <a:effectLst/>
                <a:latin typeface="+mn-lt"/>
                <a:ea typeface="+mn-ea"/>
                <a:cs typeface="+mn-cs"/>
              </a:rPr>
              <a:t>Strateegia annab ühtse suuna erinevate valdkondade poliitikakujundajatele ja otsustajatele ning eurorahade kasutamisele. Strateegia koostamist vedasid kõikide huviliste osalusel riigikantselei ja rahandusministeerium. Strateegia elluviimist koordineerib riigikantselei.</a:t>
            </a:r>
            <a:endParaRPr lang="et-EE" dirty="0"/>
          </a:p>
        </p:txBody>
      </p:sp>
      <p:sp>
        <p:nvSpPr>
          <p:cNvPr id="4" name="Slaidinumbri kohatäide 3"/>
          <p:cNvSpPr>
            <a:spLocks noGrp="1"/>
          </p:cNvSpPr>
          <p:nvPr>
            <p:ph type="sldNum" sz="quarter" idx="10"/>
          </p:nvPr>
        </p:nvSpPr>
        <p:spPr/>
        <p:txBody>
          <a:bodyPr/>
          <a:lstStyle/>
          <a:p>
            <a:fld id="{C161E2FF-79A0-46FC-859C-488014746947}" type="slidenum">
              <a:rPr lang="et-EE" smtClean="0"/>
              <a:pPr/>
              <a:t>4</a:t>
            </a:fld>
            <a:endParaRPr lang="et-EE"/>
          </a:p>
        </p:txBody>
      </p:sp>
    </p:spTree>
    <p:extLst>
      <p:ext uri="{BB962C8B-B14F-4D97-AF65-F5344CB8AC3E}">
        <p14:creationId xmlns:p14="http://schemas.microsoft.com/office/powerpoint/2010/main" xmlns="" val="59616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C161E2FF-79A0-46FC-859C-488014746947}" type="slidenum">
              <a:rPr lang="et-EE" smtClean="0"/>
              <a:pPr/>
              <a:t>5</a:t>
            </a:fld>
            <a:endParaRPr lang="et-EE"/>
          </a:p>
        </p:txBody>
      </p:sp>
    </p:spTree>
    <p:extLst>
      <p:ext uri="{BB962C8B-B14F-4D97-AF65-F5344CB8AC3E}">
        <p14:creationId xmlns:p14="http://schemas.microsoft.com/office/powerpoint/2010/main" xmlns="" val="402389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25C929C-5069-472B-B1C6-E381DB648A7B}" type="slidenum">
              <a:rPr lang="et-EE" altLang="et-EE"/>
              <a:pPr/>
              <a:t>7</a:t>
            </a:fld>
            <a:endParaRPr lang="et-EE" altLang="et-EE"/>
          </a:p>
        </p:txBody>
      </p:sp>
      <p:sp>
        <p:nvSpPr>
          <p:cNvPr id="1638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171450" indent="-171450">
              <a:buFont typeface="Arial" panose="020B0604020202020204" pitchFamily="34" charset="0"/>
              <a:buChar char="•"/>
            </a:pPr>
            <a:r>
              <a:rPr lang="et-EE" dirty="0"/>
              <a:t>GHG</a:t>
            </a:r>
            <a:r>
              <a:rPr lang="et-EE" baseline="0" dirty="0"/>
              <a:t> </a:t>
            </a:r>
            <a:r>
              <a:rPr lang="et-EE" baseline="0" dirty="0" err="1"/>
              <a:t>emissions</a:t>
            </a:r>
            <a:r>
              <a:rPr lang="et-EE" baseline="0" dirty="0"/>
              <a:t> in 2020 12,85 </a:t>
            </a:r>
            <a:r>
              <a:rPr lang="et-EE" baseline="0" dirty="0" err="1"/>
              <a:t>million</a:t>
            </a:r>
            <a:r>
              <a:rPr lang="et-EE" baseline="0" dirty="0"/>
              <a:t> </a:t>
            </a:r>
            <a:r>
              <a:rPr lang="et-EE" baseline="0" dirty="0" err="1"/>
              <a:t>tons</a:t>
            </a:r>
            <a:r>
              <a:rPr lang="et-EE" baseline="0" dirty="0"/>
              <a:t> – </a:t>
            </a:r>
            <a:r>
              <a:rPr lang="et-EE" baseline="0" dirty="0" err="1"/>
              <a:t>smaller</a:t>
            </a:r>
            <a:r>
              <a:rPr lang="et-EE" baseline="0" dirty="0"/>
              <a:t> </a:t>
            </a:r>
            <a:r>
              <a:rPr lang="et-EE" baseline="0" dirty="0" err="1"/>
              <a:t>than</a:t>
            </a:r>
            <a:r>
              <a:rPr lang="et-EE" baseline="0" dirty="0"/>
              <a:t> </a:t>
            </a:r>
            <a:r>
              <a:rPr lang="et-EE" baseline="0" dirty="0" err="1"/>
              <a:t>expected</a:t>
            </a:r>
            <a:r>
              <a:rPr lang="et-EE" baseline="0" dirty="0"/>
              <a:t> </a:t>
            </a:r>
            <a:r>
              <a:rPr lang="et-EE" baseline="0" dirty="0" err="1"/>
              <a:t>due</a:t>
            </a:r>
            <a:r>
              <a:rPr lang="et-EE" baseline="0" dirty="0"/>
              <a:t> </a:t>
            </a:r>
            <a:r>
              <a:rPr lang="et-EE" baseline="0" dirty="0" err="1"/>
              <a:t>to</a:t>
            </a:r>
            <a:r>
              <a:rPr lang="et-EE" baseline="0" dirty="0"/>
              <a:t> COVID</a:t>
            </a:r>
          </a:p>
          <a:p>
            <a:pPr marL="171450" indent="-171450">
              <a:buFont typeface="Arial" panose="020B0604020202020204" pitchFamily="34" charset="0"/>
              <a:buChar char="•"/>
            </a:pPr>
            <a:r>
              <a:rPr lang="et-EE" baseline="0" dirty="0"/>
              <a:t>GHG </a:t>
            </a:r>
            <a:r>
              <a:rPr lang="et-EE" baseline="0" dirty="0" err="1"/>
              <a:t>emissions</a:t>
            </a:r>
            <a:r>
              <a:rPr lang="et-EE" baseline="0" dirty="0"/>
              <a:t> </a:t>
            </a:r>
            <a:r>
              <a:rPr lang="et-EE" baseline="0" dirty="0" err="1"/>
              <a:t>have</a:t>
            </a:r>
            <a:r>
              <a:rPr lang="et-EE" baseline="0" dirty="0"/>
              <a:t> </a:t>
            </a:r>
            <a:r>
              <a:rPr lang="et-EE" baseline="0" dirty="0" err="1"/>
              <a:t>been</a:t>
            </a:r>
            <a:r>
              <a:rPr lang="et-EE" baseline="0" dirty="0"/>
              <a:t> </a:t>
            </a:r>
            <a:r>
              <a:rPr lang="et-EE" baseline="0" dirty="0" err="1"/>
              <a:t>reduced</a:t>
            </a:r>
            <a:r>
              <a:rPr lang="et-EE" baseline="0" dirty="0"/>
              <a:t> </a:t>
            </a:r>
            <a:r>
              <a:rPr lang="et-EE" baseline="0" dirty="0" err="1"/>
              <a:t>by</a:t>
            </a:r>
            <a:r>
              <a:rPr lang="et-EE" baseline="0" dirty="0"/>
              <a:t> 65% </a:t>
            </a:r>
            <a:r>
              <a:rPr lang="et-EE" baseline="0" dirty="0" err="1"/>
              <a:t>compared</a:t>
            </a:r>
            <a:r>
              <a:rPr lang="et-EE" baseline="0" dirty="0"/>
              <a:t> </a:t>
            </a:r>
            <a:r>
              <a:rPr lang="et-EE" baseline="0" dirty="0" err="1"/>
              <a:t>to</a:t>
            </a:r>
            <a:r>
              <a:rPr lang="et-EE" baseline="0" dirty="0"/>
              <a:t> 1990 (71% </a:t>
            </a:r>
            <a:r>
              <a:rPr lang="et-EE" baseline="0" dirty="0" err="1"/>
              <a:t>if</a:t>
            </a:r>
            <a:r>
              <a:rPr lang="et-EE" baseline="0" dirty="0"/>
              <a:t> LULUCF </a:t>
            </a:r>
            <a:r>
              <a:rPr lang="et-EE" baseline="0" dirty="0" err="1"/>
              <a:t>is</a:t>
            </a:r>
            <a:r>
              <a:rPr lang="et-EE" baseline="0" dirty="0"/>
              <a:t> </a:t>
            </a:r>
            <a:r>
              <a:rPr lang="et-EE" baseline="0" dirty="0" err="1"/>
              <a:t>not</a:t>
            </a:r>
            <a:r>
              <a:rPr lang="et-EE" baseline="0" dirty="0"/>
              <a:t> </a:t>
            </a:r>
            <a:r>
              <a:rPr lang="et-EE" baseline="0" dirty="0" err="1"/>
              <a:t>included</a:t>
            </a:r>
            <a:r>
              <a:rPr lang="et-EE" baseline="0" dirty="0"/>
              <a:t>)</a:t>
            </a:r>
          </a:p>
          <a:p>
            <a:pPr marL="171450" indent="-171450">
              <a:buFont typeface="Arial" panose="020B0604020202020204" pitchFamily="34" charset="0"/>
              <a:buChar char="•"/>
            </a:pPr>
            <a:endParaRPr lang="et-EE" baseline="0" dirty="0"/>
          </a:p>
          <a:p>
            <a:pPr marL="171450" indent="-171450">
              <a:buFont typeface="Arial" panose="020B0604020202020204" pitchFamily="34" charset="0"/>
              <a:buChar char="•"/>
            </a:pPr>
            <a:r>
              <a:rPr lang="et-EE" baseline="0" dirty="0" err="1"/>
              <a:t>The</a:t>
            </a:r>
            <a:r>
              <a:rPr lang="et-EE" baseline="0" dirty="0"/>
              <a:t> </a:t>
            </a:r>
            <a:r>
              <a:rPr lang="et-EE" baseline="0" dirty="0" err="1"/>
              <a:t>largest</a:t>
            </a:r>
            <a:r>
              <a:rPr lang="et-EE" baseline="0" dirty="0"/>
              <a:t> </a:t>
            </a:r>
            <a:r>
              <a:rPr lang="et-EE" baseline="0" dirty="0" err="1"/>
              <a:t>reductions</a:t>
            </a:r>
            <a:r>
              <a:rPr lang="et-EE" baseline="0" dirty="0"/>
              <a:t> </a:t>
            </a:r>
            <a:r>
              <a:rPr lang="et-EE" baseline="0" dirty="0" err="1"/>
              <a:t>have</a:t>
            </a:r>
            <a:r>
              <a:rPr lang="et-EE" baseline="0" dirty="0"/>
              <a:t> </a:t>
            </a:r>
            <a:r>
              <a:rPr lang="et-EE" baseline="0" dirty="0" err="1"/>
              <a:t>occurred</a:t>
            </a:r>
            <a:r>
              <a:rPr lang="et-EE" baseline="0" dirty="0"/>
              <a:t> in </a:t>
            </a:r>
            <a:r>
              <a:rPr lang="et-EE" baseline="0" dirty="0" err="1"/>
              <a:t>the</a:t>
            </a:r>
            <a:r>
              <a:rPr lang="et-EE" baseline="0" dirty="0"/>
              <a:t> </a:t>
            </a:r>
            <a:r>
              <a:rPr lang="et-EE" baseline="0" dirty="0" err="1"/>
              <a:t>energy</a:t>
            </a:r>
            <a:r>
              <a:rPr lang="et-EE" baseline="0" dirty="0"/>
              <a:t> </a:t>
            </a:r>
            <a:r>
              <a:rPr lang="et-EE" baseline="0" dirty="0" err="1"/>
              <a:t>sector</a:t>
            </a:r>
            <a:endParaRPr lang="et-EE" baseline="0" dirty="0"/>
          </a:p>
          <a:p>
            <a:pPr marL="171450" indent="-171450">
              <a:buFont typeface="Arial" panose="020B0604020202020204" pitchFamily="34" charset="0"/>
              <a:buChar char="•"/>
            </a:pPr>
            <a:r>
              <a:rPr lang="et-EE" baseline="0" dirty="0"/>
              <a:t>Main </a:t>
            </a:r>
            <a:r>
              <a:rPr lang="et-EE" baseline="0" dirty="0" err="1"/>
              <a:t>energy</a:t>
            </a:r>
            <a:r>
              <a:rPr lang="et-EE" baseline="0" dirty="0"/>
              <a:t> </a:t>
            </a:r>
            <a:r>
              <a:rPr lang="et-EE" baseline="0" dirty="0" err="1"/>
              <a:t>sector</a:t>
            </a:r>
            <a:r>
              <a:rPr lang="et-EE" baseline="0" dirty="0"/>
              <a:t> </a:t>
            </a:r>
            <a:r>
              <a:rPr lang="et-EE" baseline="0" dirty="0" err="1"/>
              <a:t>changes</a:t>
            </a:r>
            <a:r>
              <a:rPr lang="et-EE" baseline="0" dirty="0"/>
              <a:t> </a:t>
            </a:r>
            <a:r>
              <a:rPr lang="et-EE" baseline="0" dirty="0" err="1"/>
              <a:t>due</a:t>
            </a:r>
            <a:r>
              <a:rPr lang="et-EE" baseline="0" dirty="0"/>
              <a:t> </a:t>
            </a:r>
            <a:r>
              <a:rPr lang="et-EE" baseline="0" dirty="0" err="1"/>
              <a:t>to</a:t>
            </a:r>
            <a:r>
              <a:rPr lang="et-EE" baseline="0" dirty="0"/>
              <a:t> </a:t>
            </a:r>
            <a:r>
              <a:rPr lang="et-EE" baseline="0" dirty="0" err="1"/>
              <a:t>the</a:t>
            </a:r>
            <a:r>
              <a:rPr lang="et-EE" baseline="0" dirty="0"/>
              <a:t> </a:t>
            </a:r>
            <a:r>
              <a:rPr lang="et-EE" baseline="0" dirty="0" err="1"/>
              <a:t>decreased</a:t>
            </a:r>
            <a:r>
              <a:rPr lang="et-EE" baseline="0" dirty="0"/>
              <a:t> </a:t>
            </a:r>
            <a:r>
              <a:rPr lang="et-EE" baseline="0" dirty="0" err="1"/>
              <a:t>volumes</a:t>
            </a:r>
            <a:r>
              <a:rPr lang="et-EE" baseline="0" dirty="0"/>
              <a:t> in </a:t>
            </a:r>
            <a:r>
              <a:rPr lang="et-EE" baseline="0" dirty="0" err="1"/>
              <a:t>the</a:t>
            </a:r>
            <a:r>
              <a:rPr lang="et-EE" baseline="0" dirty="0"/>
              <a:t> </a:t>
            </a:r>
            <a:r>
              <a:rPr lang="et-EE" baseline="0" dirty="0" err="1"/>
              <a:t>energy</a:t>
            </a:r>
            <a:r>
              <a:rPr lang="et-EE" baseline="0" dirty="0"/>
              <a:t> </a:t>
            </a:r>
            <a:r>
              <a:rPr lang="et-EE" baseline="0" dirty="0" err="1"/>
              <a:t>sector</a:t>
            </a:r>
            <a:r>
              <a:rPr lang="et-EE" baseline="0" dirty="0"/>
              <a:t> in </a:t>
            </a:r>
            <a:r>
              <a:rPr lang="et-EE" baseline="0" dirty="0" err="1"/>
              <a:t>the</a:t>
            </a:r>
            <a:r>
              <a:rPr lang="et-EE" baseline="0" dirty="0"/>
              <a:t> </a:t>
            </a:r>
            <a:r>
              <a:rPr lang="et-EE" baseline="0" dirty="0" err="1"/>
              <a:t>early</a:t>
            </a:r>
            <a:r>
              <a:rPr lang="et-EE" baseline="0" dirty="0"/>
              <a:t> 1990s and </a:t>
            </a:r>
            <a:r>
              <a:rPr lang="et-EE" baseline="0" dirty="0" err="1"/>
              <a:t>energy</a:t>
            </a:r>
            <a:r>
              <a:rPr lang="et-EE" baseline="0" dirty="0"/>
              <a:t> </a:t>
            </a:r>
            <a:r>
              <a:rPr lang="et-EE" baseline="0" dirty="0" err="1"/>
              <a:t>transition</a:t>
            </a:r>
            <a:r>
              <a:rPr lang="et-EE" baseline="0" dirty="0"/>
              <a:t> </a:t>
            </a:r>
            <a:r>
              <a:rPr lang="et-EE" baseline="0" dirty="0" err="1"/>
              <a:t>together</a:t>
            </a:r>
            <a:r>
              <a:rPr lang="et-EE" baseline="0" dirty="0"/>
              <a:t> </a:t>
            </a:r>
            <a:r>
              <a:rPr lang="et-EE" baseline="0" dirty="0" err="1"/>
              <a:t>with</a:t>
            </a:r>
            <a:r>
              <a:rPr lang="et-EE" baseline="0" dirty="0"/>
              <a:t> </a:t>
            </a:r>
            <a:r>
              <a:rPr lang="et-EE" baseline="0" dirty="0" err="1"/>
              <a:t>high</a:t>
            </a:r>
            <a:r>
              <a:rPr lang="et-EE" baseline="0" dirty="0"/>
              <a:t> C </a:t>
            </a:r>
            <a:r>
              <a:rPr lang="et-EE" baseline="0" dirty="0" err="1"/>
              <a:t>prices</a:t>
            </a:r>
            <a:r>
              <a:rPr lang="et-EE" baseline="0" dirty="0"/>
              <a:t> </a:t>
            </a:r>
            <a:r>
              <a:rPr lang="et-EE" baseline="0" dirty="0" err="1"/>
              <a:t>over</a:t>
            </a:r>
            <a:r>
              <a:rPr lang="et-EE" baseline="0" dirty="0"/>
              <a:t> </a:t>
            </a:r>
            <a:r>
              <a:rPr lang="et-EE" baseline="0" dirty="0" err="1"/>
              <a:t>the</a:t>
            </a:r>
            <a:r>
              <a:rPr lang="et-EE" baseline="0" dirty="0"/>
              <a:t> last </a:t>
            </a:r>
            <a:r>
              <a:rPr lang="et-EE" baseline="0" dirty="0" err="1"/>
              <a:t>few</a:t>
            </a:r>
            <a:r>
              <a:rPr lang="et-EE" baseline="0" dirty="0"/>
              <a:t> </a:t>
            </a:r>
            <a:r>
              <a:rPr lang="et-EE" baseline="0" dirty="0" err="1"/>
              <a:t>years</a:t>
            </a:r>
            <a:endParaRPr lang="et-EE" baseline="0" dirty="0"/>
          </a:p>
          <a:p>
            <a:pPr marL="171450" indent="-171450">
              <a:buFont typeface="Arial" panose="020B0604020202020204" pitchFamily="34" charset="0"/>
              <a:buChar char="•"/>
            </a:pPr>
            <a:r>
              <a:rPr lang="et-EE" baseline="0" dirty="0" err="1"/>
              <a:t>With</a:t>
            </a:r>
            <a:r>
              <a:rPr lang="et-EE" baseline="0" dirty="0"/>
              <a:t> </a:t>
            </a:r>
            <a:r>
              <a:rPr lang="et-EE" baseline="0" dirty="0" err="1"/>
              <a:t>the</a:t>
            </a:r>
            <a:r>
              <a:rPr lang="et-EE" baseline="0" dirty="0"/>
              <a:t> </a:t>
            </a:r>
            <a:r>
              <a:rPr lang="et-EE" baseline="0" dirty="0" err="1"/>
              <a:t>reduced</a:t>
            </a:r>
            <a:r>
              <a:rPr lang="et-EE" baseline="0" dirty="0"/>
              <a:t> </a:t>
            </a:r>
            <a:r>
              <a:rPr lang="et-EE" baseline="0" dirty="0" err="1"/>
              <a:t>emissions</a:t>
            </a:r>
            <a:r>
              <a:rPr lang="et-EE" baseline="0" dirty="0"/>
              <a:t> in </a:t>
            </a:r>
            <a:r>
              <a:rPr lang="et-EE" baseline="0" dirty="0" err="1"/>
              <a:t>the</a:t>
            </a:r>
            <a:r>
              <a:rPr lang="et-EE" baseline="0" dirty="0"/>
              <a:t> </a:t>
            </a:r>
            <a:r>
              <a:rPr lang="et-EE" baseline="0" dirty="0" err="1"/>
              <a:t>energy</a:t>
            </a:r>
            <a:r>
              <a:rPr lang="et-EE" baseline="0" dirty="0"/>
              <a:t> </a:t>
            </a:r>
            <a:r>
              <a:rPr lang="et-EE" baseline="0" dirty="0" err="1"/>
              <a:t>sector</a:t>
            </a:r>
            <a:r>
              <a:rPr lang="et-EE" baseline="0" dirty="0"/>
              <a:t>, </a:t>
            </a:r>
            <a:r>
              <a:rPr lang="et-EE" baseline="0" dirty="0" err="1"/>
              <a:t>the</a:t>
            </a:r>
            <a:r>
              <a:rPr lang="et-EE" baseline="0" dirty="0"/>
              <a:t> </a:t>
            </a:r>
            <a:r>
              <a:rPr lang="et-EE" baseline="0" dirty="0" err="1"/>
              <a:t>proportion</a:t>
            </a:r>
            <a:r>
              <a:rPr lang="et-EE" baseline="0" dirty="0"/>
              <a:t> of </a:t>
            </a:r>
            <a:r>
              <a:rPr lang="et-EE" baseline="0" dirty="0" err="1"/>
              <a:t>the</a:t>
            </a:r>
            <a:r>
              <a:rPr lang="et-EE" baseline="0" dirty="0"/>
              <a:t> </a:t>
            </a:r>
            <a:r>
              <a:rPr lang="et-EE" baseline="0" dirty="0" err="1"/>
              <a:t>energy</a:t>
            </a:r>
            <a:r>
              <a:rPr lang="et-EE" baseline="0" dirty="0"/>
              <a:t> </a:t>
            </a:r>
            <a:r>
              <a:rPr lang="et-EE" baseline="0" dirty="0" err="1"/>
              <a:t>sector</a:t>
            </a:r>
            <a:r>
              <a:rPr lang="et-EE" baseline="0" dirty="0"/>
              <a:t> </a:t>
            </a:r>
            <a:r>
              <a:rPr lang="et-EE" baseline="0" dirty="0" err="1"/>
              <a:t>emissions</a:t>
            </a:r>
            <a:r>
              <a:rPr lang="et-EE" baseline="0" dirty="0"/>
              <a:t> </a:t>
            </a:r>
            <a:r>
              <a:rPr lang="et-EE" baseline="0" dirty="0" err="1"/>
              <a:t>has</a:t>
            </a:r>
            <a:r>
              <a:rPr lang="et-EE" baseline="0" dirty="0"/>
              <a:t> </a:t>
            </a:r>
            <a:r>
              <a:rPr lang="et-EE" baseline="0" dirty="0" err="1"/>
              <a:t>also</a:t>
            </a:r>
            <a:r>
              <a:rPr lang="et-EE" baseline="0" dirty="0"/>
              <a:t> </a:t>
            </a:r>
            <a:r>
              <a:rPr lang="et-EE" baseline="0" dirty="0" err="1"/>
              <a:t>decreased</a:t>
            </a:r>
            <a:r>
              <a:rPr lang="et-EE" baseline="0" dirty="0"/>
              <a:t>, </a:t>
            </a:r>
            <a:r>
              <a:rPr lang="et-EE" baseline="0" dirty="0" err="1"/>
              <a:t>being</a:t>
            </a:r>
            <a:r>
              <a:rPr lang="et-EE" baseline="0" dirty="0"/>
              <a:t> 91% in 1990 and 59% in 2020</a:t>
            </a:r>
          </a:p>
          <a:p>
            <a:pPr marL="171450" indent="-171450">
              <a:buFont typeface="Arial" panose="020B0604020202020204" pitchFamily="34" charset="0"/>
              <a:buChar char="•"/>
            </a:pPr>
            <a:r>
              <a:rPr lang="et-EE" baseline="0" dirty="0" err="1"/>
              <a:t>Projections</a:t>
            </a:r>
            <a:r>
              <a:rPr lang="et-EE" baseline="0" dirty="0"/>
              <a:t> are </a:t>
            </a:r>
            <a:r>
              <a:rPr lang="et-EE" baseline="0" dirty="0" err="1"/>
              <a:t>also</a:t>
            </a:r>
            <a:r>
              <a:rPr lang="et-EE" baseline="0" dirty="0"/>
              <a:t> </a:t>
            </a:r>
            <a:r>
              <a:rPr lang="et-EE" baseline="0" dirty="0" err="1"/>
              <a:t>depicted</a:t>
            </a:r>
            <a:r>
              <a:rPr lang="et-EE" baseline="0" dirty="0"/>
              <a:t> </a:t>
            </a:r>
            <a:r>
              <a:rPr lang="et-EE" baseline="0" dirty="0" err="1"/>
              <a:t>here</a:t>
            </a:r>
            <a:r>
              <a:rPr lang="et-EE" baseline="0" dirty="0"/>
              <a:t> </a:t>
            </a:r>
            <a:r>
              <a:rPr lang="et-EE" baseline="0" dirty="0" err="1"/>
              <a:t>together</a:t>
            </a:r>
            <a:r>
              <a:rPr lang="et-EE" baseline="0" dirty="0"/>
              <a:t> </a:t>
            </a:r>
            <a:r>
              <a:rPr lang="et-EE" baseline="0" dirty="0" err="1"/>
              <a:t>with</a:t>
            </a:r>
            <a:r>
              <a:rPr lang="et-EE" baseline="0" dirty="0"/>
              <a:t> Estonia 2035 </a:t>
            </a:r>
            <a:r>
              <a:rPr lang="et-EE" baseline="0" dirty="0" err="1"/>
              <a:t>targets</a:t>
            </a:r>
            <a:endParaRPr lang="et-EE" altLang="et-EE" dirty="0">
              <a:cs typeface="Calibri"/>
            </a:endParaRPr>
          </a:p>
          <a:p>
            <a:endParaRPr lang="et-EE" altLang="et-EE" dirty="0">
              <a:cs typeface="Calibri"/>
            </a:endParaRPr>
          </a:p>
          <a:p>
            <a:endParaRPr lang="et-EE" altLang="et-EE" dirty="0">
              <a:cs typeface="Calibri"/>
            </a:endParaRPr>
          </a:p>
        </p:txBody>
      </p:sp>
    </p:spTree>
    <p:extLst>
      <p:ext uri="{BB962C8B-B14F-4D97-AF65-F5344CB8AC3E}">
        <p14:creationId xmlns:p14="http://schemas.microsoft.com/office/powerpoint/2010/main" xmlns="" val="282505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C161E2FF-79A0-46FC-859C-488014746947}" type="slidenum">
              <a:rPr lang="et-EE" smtClean="0"/>
              <a:pPr/>
              <a:t>9</a:t>
            </a:fld>
            <a:endParaRPr lang="et-EE"/>
          </a:p>
        </p:txBody>
      </p:sp>
    </p:spTree>
    <p:extLst>
      <p:ext uri="{BB962C8B-B14F-4D97-AF65-F5344CB8AC3E}">
        <p14:creationId xmlns:p14="http://schemas.microsoft.com/office/powerpoint/2010/main" xmlns="" val="209693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Kliimapoliitika põhialuste koostamine algatati Vabariigi Valitsuse 2014. aasta 7. augusti kabinetinõupidamise ettepanekul. 2016. aasta detsembris kiitis Vabariigi Valitsus kliimapoliitika põhialuste dokumendi heaks ja saatis selle arutamiseks Riigikogu komisjonidesse. 5. aprillil 2017. </a:t>
            </a:r>
            <a:r>
              <a:rPr lang="et-EE"/>
              <a:t>aastal kiideti „Kliimapoliitika põhialused aastani 2050“ Riigikogus heaks.</a:t>
            </a:r>
          </a:p>
        </p:txBody>
      </p:sp>
      <p:sp>
        <p:nvSpPr>
          <p:cNvPr id="4" name="Slaidinumbri kohatäide 3"/>
          <p:cNvSpPr>
            <a:spLocks noGrp="1"/>
          </p:cNvSpPr>
          <p:nvPr>
            <p:ph type="sldNum" sz="quarter" idx="10"/>
          </p:nvPr>
        </p:nvSpPr>
        <p:spPr/>
        <p:txBody>
          <a:bodyPr/>
          <a:lstStyle/>
          <a:p>
            <a:fld id="{C161E2FF-79A0-46FC-859C-488014746947}" type="slidenum">
              <a:rPr lang="et-EE" smtClean="0"/>
              <a:pPr/>
              <a:t>10</a:t>
            </a:fld>
            <a:endParaRPr lang="et-EE"/>
          </a:p>
        </p:txBody>
      </p:sp>
    </p:spTree>
    <p:extLst>
      <p:ext uri="{BB962C8B-B14F-4D97-AF65-F5344CB8AC3E}">
        <p14:creationId xmlns:p14="http://schemas.microsoft.com/office/powerpoint/2010/main" xmlns="" val="385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t-EE"/>
              <a:t>Klõpsake juhteksemplari pealkirja laadi redigeerimiseks</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pPr/>
              <a:t>5/26/2023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pPr/>
              <a:t>5/26/2023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pPr/>
              <a:t>5/26/2023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usla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6EB5"/>
                </a:solidFill>
              </a:defRPr>
            </a:lvl1pPr>
          </a:lstStyle>
          <a:p>
            <a:r>
              <a:rPr lang="en-US" dirty="0" err="1"/>
              <a:t>Esitlusslaidide</a:t>
            </a:r>
            <a:r>
              <a:rPr lang="en-US" dirty="0"/>
              <a:t> </a:t>
            </a:r>
            <a:r>
              <a:rPr lang="en-US" dirty="0" err="1"/>
              <a:t>kujundamine</a:t>
            </a:r>
            <a:endParaRPr lang="et-EE" dirty="0"/>
          </a:p>
        </p:txBody>
      </p:sp>
      <p:sp>
        <p:nvSpPr>
          <p:cNvPr id="5" name="Slide Number Placeholder 4"/>
          <p:cNvSpPr>
            <a:spLocks noGrp="1"/>
          </p:cNvSpPr>
          <p:nvPr>
            <p:ph type="sldNum" sz="quarter" idx="12"/>
          </p:nvPr>
        </p:nvSpPr>
        <p:spPr>
          <a:xfrm>
            <a:off x="11369751" y="6353608"/>
            <a:ext cx="605262" cy="365125"/>
          </a:xfrm>
        </p:spPr>
        <p:txBody>
          <a:bodyPr/>
          <a:lstStyle/>
          <a:p>
            <a:fld id="{225A551D-654A-4A19-8D78-C05E5488DAD8}" type="slidenum">
              <a:rPr lang="et-EE" smtClean="0"/>
              <a:pPr/>
              <a:t>‹#›</a:t>
            </a:fld>
            <a:endParaRPr lang="et-EE"/>
          </a:p>
        </p:txBody>
      </p:sp>
      <p:sp>
        <p:nvSpPr>
          <p:cNvPr id="6" name="Content Placeholder 2"/>
          <p:cNvSpPr>
            <a:spLocks noGrp="1"/>
          </p:cNvSpPr>
          <p:nvPr>
            <p:ph sz="half" idx="1" hasCustomPrompt="1"/>
          </p:nvPr>
        </p:nvSpPr>
        <p:spPr>
          <a:xfrm>
            <a:off x="609599" y="1600202"/>
            <a:ext cx="10972801" cy="4753405"/>
          </a:xfrm>
        </p:spPr>
        <p:txBody>
          <a:bodyPr/>
          <a:lstStyle>
            <a:lvl1pPr>
              <a:buClr>
                <a:srgbClr val="0064B9"/>
              </a:buClr>
              <a:defRPr sz="3712"/>
            </a:lvl1pPr>
            <a:lvl2pPr>
              <a:buClr>
                <a:srgbClr val="0064B9"/>
              </a:buClr>
              <a:defRPr sz="3211" baseline="0"/>
            </a:lvl2pPr>
            <a:lvl3pPr>
              <a:buClr>
                <a:srgbClr val="0064B9"/>
              </a:buClr>
              <a:defRPr sz="2709"/>
            </a:lvl3pPr>
            <a:lvl4pPr>
              <a:buClr>
                <a:srgbClr val="0064B9"/>
              </a:buClr>
              <a:defRPr sz="2408"/>
            </a:lvl4pPr>
            <a:lvl5pPr>
              <a:buClr>
                <a:srgbClr val="0064B9"/>
              </a:buClr>
              <a:defRPr sz="2408"/>
            </a:lvl5pPr>
            <a:lvl6pPr>
              <a:defRPr sz="2408"/>
            </a:lvl6pPr>
            <a:lvl7pPr>
              <a:defRPr sz="2408"/>
            </a:lvl7pPr>
            <a:lvl8pPr>
              <a:defRPr sz="2408"/>
            </a:lvl8pPr>
            <a:lvl9pPr>
              <a:defRPr sz="2408"/>
            </a:lvl9pPr>
          </a:lstStyle>
          <a:p>
            <a:pPr lvl="0"/>
            <a:r>
              <a:rPr lang="en-US" dirty="0" err="1"/>
              <a:t>Lähtuda</a:t>
            </a:r>
            <a:r>
              <a:rPr lang="en-US" dirty="0"/>
              <a:t> </a:t>
            </a:r>
            <a:r>
              <a:rPr lang="en-US" dirty="0" err="1"/>
              <a:t>stiiliraamatust</a:t>
            </a:r>
            <a:endParaRPr lang="en-US" dirty="0"/>
          </a:p>
          <a:p>
            <a:pPr lvl="1"/>
            <a:r>
              <a:rPr lang="en-US" dirty="0"/>
              <a:t>Font </a:t>
            </a:r>
            <a:r>
              <a:rPr lang="en-US" dirty="0" err="1"/>
              <a:t>Roboto</a:t>
            </a:r>
            <a:r>
              <a:rPr lang="en-US" dirty="0"/>
              <a:t> Condensed</a:t>
            </a:r>
            <a:r>
              <a:rPr lang="et-EE" dirty="0"/>
              <a:t> või </a:t>
            </a:r>
            <a:r>
              <a:rPr lang="et-EE" dirty="0" err="1"/>
              <a:t>Arial</a:t>
            </a:r>
            <a:r>
              <a:rPr lang="et-EE" dirty="0"/>
              <a:t> </a:t>
            </a:r>
            <a:r>
              <a:rPr lang="et-EE" dirty="0" err="1"/>
              <a:t>Narrow</a:t>
            </a:r>
            <a:endParaRPr lang="en-US" dirty="0"/>
          </a:p>
          <a:p>
            <a:pPr lvl="3"/>
            <a:r>
              <a:rPr lang="en-US" dirty="0" err="1"/>
              <a:t>Pealkirjad</a:t>
            </a:r>
            <a:r>
              <a:rPr lang="en-US" dirty="0"/>
              <a:t> on 48pt Light, </a:t>
            </a:r>
            <a:r>
              <a:rPr lang="en-US" dirty="0" err="1"/>
              <a:t>sisutekstid</a:t>
            </a:r>
            <a:r>
              <a:rPr lang="en-US" dirty="0"/>
              <a:t> 24pt </a:t>
            </a:r>
            <a:r>
              <a:rPr lang="en-US" dirty="0" err="1"/>
              <a:t>või</a:t>
            </a:r>
            <a:r>
              <a:rPr lang="en-US" dirty="0"/>
              <a:t> 18 </a:t>
            </a:r>
            <a:r>
              <a:rPr lang="en-US" dirty="0" err="1"/>
              <a:t>pt</a:t>
            </a:r>
            <a:endParaRPr lang="en-US" dirty="0"/>
          </a:p>
          <a:p>
            <a:pPr lvl="4"/>
            <a:r>
              <a:rPr lang="en-US" dirty="0" err="1"/>
              <a:t>Igale</a:t>
            </a:r>
            <a:r>
              <a:rPr lang="en-US" dirty="0"/>
              <a:t> </a:t>
            </a:r>
            <a:r>
              <a:rPr lang="en-US" dirty="0" err="1"/>
              <a:t>slaidile</a:t>
            </a:r>
            <a:r>
              <a:rPr lang="en-US" dirty="0"/>
              <a:t> </a:t>
            </a:r>
            <a:r>
              <a:rPr lang="en-US" dirty="0" err="1"/>
              <a:t>paigutada</a:t>
            </a:r>
            <a:r>
              <a:rPr lang="en-US" dirty="0"/>
              <a:t> </a:t>
            </a:r>
            <a:r>
              <a:rPr lang="en-US" dirty="0" err="1"/>
              <a:t>mõõdukas</a:t>
            </a:r>
            <a:r>
              <a:rPr lang="en-US" dirty="0"/>
              <a:t> </a:t>
            </a:r>
            <a:r>
              <a:rPr lang="en-US" dirty="0" err="1"/>
              <a:t>kogus</a:t>
            </a:r>
            <a:r>
              <a:rPr lang="en-US" dirty="0"/>
              <a:t> </a:t>
            </a:r>
            <a:r>
              <a:rPr lang="en-US" dirty="0" err="1"/>
              <a:t>infot</a:t>
            </a:r>
            <a:endParaRPr lang="et-EE" dirty="0"/>
          </a:p>
        </p:txBody>
      </p:sp>
      <p:sp>
        <p:nvSpPr>
          <p:cNvPr id="7" name="TextBox 6"/>
          <p:cNvSpPr txBox="1"/>
          <p:nvPr userDrawn="1"/>
        </p:nvSpPr>
        <p:spPr>
          <a:xfrm rot="-5400000">
            <a:off x="-487949" y="5625328"/>
            <a:ext cx="1532652" cy="339660"/>
          </a:xfrm>
          <a:prstGeom prst="rect">
            <a:avLst/>
          </a:prstGeom>
          <a:noFill/>
        </p:spPr>
        <p:txBody>
          <a:bodyPr wrap="square" rtlCol="0">
            <a:spAutoFit/>
          </a:bodyPr>
          <a:lstStyle/>
          <a:p>
            <a:r>
              <a:rPr lang="et-EE" sz="1605" dirty="0">
                <a:solidFill>
                  <a:schemeClr val="bg1">
                    <a:lumMod val="75000"/>
                  </a:schemeClr>
                </a:solidFill>
              </a:rPr>
              <a:t>Eesti</a:t>
            </a:r>
            <a:r>
              <a:rPr lang="et-EE" sz="1605" baseline="0" dirty="0">
                <a:solidFill>
                  <a:schemeClr val="bg1">
                    <a:lumMod val="75000"/>
                  </a:schemeClr>
                </a:solidFill>
              </a:rPr>
              <a:t> Vabariik</a:t>
            </a:r>
            <a:endParaRPr lang="et-EE" sz="1605" dirty="0">
              <a:solidFill>
                <a:schemeClr val="bg1">
                  <a:lumMod val="75000"/>
                </a:schemeClr>
              </a:solidFill>
            </a:endParaRPr>
          </a:p>
        </p:txBody>
      </p:sp>
    </p:spTree>
    <p:extLst>
      <p:ext uri="{BB962C8B-B14F-4D97-AF65-F5344CB8AC3E}">
        <p14:creationId xmlns:p14="http://schemas.microsoft.com/office/powerpoint/2010/main" xmlns="" val="66232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idx="1"/>
          </p:nvPr>
        </p:nvSpPr>
        <p:spPr/>
        <p:txBody>
          <a:bodyPr anchor="ct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pPr/>
              <a:t>5/26/2023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3E5059C3-6A89-4494-99FF-5A4D6FFD50EB}" type="datetimeFigureOut">
              <a:rPr lang="en-US" dirty="0"/>
              <a:pPr/>
              <a:t>5/26/2023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pPr/>
              <a:t>5/26/2023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2609285" y="2851331"/>
            <a:ext cx="3893623" cy="3071434"/>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6666635" y="2851331"/>
            <a:ext cx="3899798" cy="3071434"/>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pPr/>
              <a:t>5/26/2023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pPr/>
              <a:t>5/26/2023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pPr/>
              <a:t>5/26/2023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t-EE"/>
              <a:t>Klõpsake juhteksemplari pealkirja laadi redigeerimiseks</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37D525BB-DA17-4BA0-B3C8-3AC3ABC827E6}" type="datetimeFigureOut">
              <a:rPr lang="en-US" dirty="0"/>
              <a:pPr/>
              <a:t>5/26/2023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t-EE"/>
              <a:t>Klõpsake juhteksemplari pealkirja laadi redigeerimiseks</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B16C4C9A-3960-41CF-A4E9-2A8FB932454B}" type="datetimeFigureOut">
              <a:rPr lang="en-US" dirty="0"/>
              <a:pPr/>
              <a:t>5/26/2023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pPr/>
              <a:t>5/26/2023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hyperlink" Target="https://ringmajandus.envir.ee/index.php/en/strateg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envir.ee/kliimamuutustega-kohanemise-arengukav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26B1022E-B4C6-DFE8-8737-3193D3A70719}"/>
              </a:ext>
            </a:extLst>
          </p:cNvPr>
          <p:cNvSpPr>
            <a:spLocks noGrp="1"/>
          </p:cNvSpPr>
          <p:nvPr>
            <p:ph type="ctrTitle"/>
          </p:nvPr>
        </p:nvSpPr>
        <p:spPr>
          <a:xfrm>
            <a:off x="1997476" y="2294720"/>
            <a:ext cx="6407606" cy="2268559"/>
          </a:xfrm>
        </p:spPr>
        <p:txBody>
          <a:bodyPr>
            <a:noAutofit/>
          </a:bodyPr>
          <a:lstStyle/>
          <a:p>
            <a:r>
              <a:rPr lang="et-EE" sz="4000" b="1" dirty="0">
                <a:effectLst/>
                <a:latin typeface="Calibri" panose="020F0502020204030204" pitchFamily="34" charset="0"/>
                <a:ea typeface="Calibri" panose="020F0502020204030204" pitchFamily="34" charset="0"/>
              </a:rPr>
              <a:t>Civil Society Ideas for </a:t>
            </a:r>
            <a:r>
              <a:rPr lang="et-EE" sz="4000" b="1" dirty="0" smtClean="0">
                <a:effectLst/>
                <a:latin typeface="Calibri" panose="020F0502020204030204" pitchFamily="34" charset="0"/>
                <a:ea typeface="Calibri" panose="020F0502020204030204" pitchFamily="34" charset="0"/>
              </a:rPr>
              <a:t>a Sustainable Green </a:t>
            </a:r>
            <a:r>
              <a:rPr lang="et-EE" sz="4000" b="1" dirty="0">
                <a:effectLst/>
                <a:latin typeface="Calibri" panose="020F0502020204030204" pitchFamily="34" charset="0"/>
                <a:ea typeface="Calibri" panose="020F0502020204030204" pitchFamily="34" charset="0"/>
              </a:rPr>
              <a:t>Future of Europe</a:t>
            </a:r>
            <a:endParaRPr lang="et-EE" sz="4000" dirty="0"/>
          </a:p>
        </p:txBody>
      </p:sp>
      <p:sp>
        <p:nvSpPr>
          <p:cNvPr id="3" name="Alapealkiri 2">
            <a:extLst>
              <a:ext uri="{FF2B5EF4-FFF2-40B4-BE49-F238E27FC236}">
                <a16:creationId xmlns:a16="http://schemas.microsoft.com/office/drawing/2014/main" xmlns="" id="{1B73EBC3-BF20-C123-F72A-DCE712ECC8A7}"/>
              </a:ext>
            </a:extLst>
          </p:cNvPr>
          <p:cNvSpPr>
            <a:spLocks noGrp="1"/>
          </p:cNvSpPr>
          <p:nvPr>
            <p:ph type="subTitle" idx="1"/>
          </p:nvPr>
        </p:nvSpPr>
        <p:spPr>
          <a:xfrm>
            <a:off x="1058886" y="4204119"/>
            <a:ext cx="6673564" cy="1885963"/>
          </a:xfrm>
        </p:spPr>
        <p:txBody>
          <a:bodyPr>
            <a:normAutofit/>
          </a:bodyPr>
          <a:lstStyle/>
          <a:p>
            <a:pPr algn="l"/>
            <a:r>
              <a:rPr lang="et-EE" b="1" dirty="0"/>
              <a:t>Kaupo Heinma, </a:t>
            </a:r>
            <a:r>
              <a:rPr lang="et-EE" b="1" dirty="0" err="1"/>
              <a:t>Deputy</a:t>
            </a:r>
            <a:r>
              <a:rPr lang="et-EE" b="1" dirty="0"/>
              <a:t> </a:t>
            </a:r>
            <a:r>
              <a:rPr lang="et-EE" b="1" dirty="0" err="1"/>
              <a:t>Secretary</a:t>
            </a:r>
            <a:r>
              <a:rPr lang="et-EE" b="1" dirty="0"/>
              <a:t> Genera</a:t>
            </a:r>
            <a:r>
              <a:rPr lang="et-EE" dirty="0"/>
              <a:t>l</a:t>
            </a:r>
          </a:p>
          <a:p>
            <a:pPr algn="l"/>
            <a:r>
              <a:rPr lang="et-EE" dirty="0" err="1"/>
              <a:t>Ministry</a:t>
            </a:r>
            <a:r>
              <a:rPr lang="et-EE" dirty="0"/>
              <a:t> of </a:t>
            </a:r>
            <a:r>
              <a:rPr lang="et-EE" dirty="0" err="1"/>
              <a:t>the</a:t>
            </a:r>
            <a:r>
              <a:rPr lang="et-EE" dirty="0"/>
              <a:t> </a:t>
            </a:r>
            <a:r>
              <a:rPr lang="et-EE" dirty="0" err="1"/>
              <a:t>Climate</a:t>
            </a:r>
            <a:r>
              <a:rPr lang="et-EE" dirty="0"/>
              <a:t> of Estonia</a:t>
            </a:r>
          </a:p>
        </p:txBody>
      </p:sp>
    </p:spTree>
    <p:extLst>
      <p:ext uri="{BB962C8B-B14F-4D97-AF65-F5344CB8AC3E}">
        <p14:creationId xmlns:p14="http://schemas.microsoft.com/office/powerpoint/2010/main" xmlns="" val="384100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82741" y="300299"/>
            <a:ext cx="10900646" cy="1263693"/>
          </a:xfrm>
        </p:spPr>
        <p:txBody>
          <a:bodyPr/>
          <a:lstStyle/>
          <a:p>
            <a:r>
              <a:rPr lang="et-EE" sz="4800" dirty="0" err="1"/>
              <a:t>Low</a:t>
            </a:r>
            <a:r>
              <a:rPr lang="et-EE" sz="4800" dirty="0"/>
              <a:t> </a:t>
            </a:r>
            <a:r>
              <a:rPr lang="et-EE" sz="4800" dirty="0" err="1"/>
              <a:t>Carbon</a:t>
            </a:r>
            <a:r>
              <a:rPr lang="et-EE" sz="4800" dirty="0"/>
              <a:t> </a:t>
            </a:r>
            <a:r>
              <a:rPr lang="et-EE" sz="4800" dirty="0" err="1"/>
              <a:t>Strategy</a:t>
            </a:r>
            <a:r>
              <a:rPr lang="et-EE" sz="4800" dirty="0"/>
              <a:t> </a:t>
            </a:r>
            <a:r>
              <a:rPr lang="et-EE" sz="4800" dirty="0" err="1"/>
              <a:t>until</a:t>
            </a:r>
            <a:r>
              <a:rPr lang="et-EE" sz="4800" dirty="0"/>
              <a:t> 2050</a:t>
            </a:r>
          </a:p>
        </p:txBody>
      </p:sp>
      <p:sp>
        <p:nvSpPr>
          <p:cNvPr id="4" name="Sisu kohatäide 3">
            <a:extLst>
              <a:ext uri="{FF2B5EF4-FFF2-40B4-BE49-F238E27FC236}">
                <a16:creationId xmlns:a16="http://schemas.microsoft.com/office/drawing/2014/main" xmlns="" id="{8F83BD7F-BA87-4CD5-AB2B-58F98A4B64A3}"/>
              </a:ext>
            </a:extLst>
          </p:cNvPr>
          <p:cNvSpPr txBox="1">
            <a:spLocks noGrp="1"/>
          </p:cNvSpPr>
          <p:nvPr>
            <p:ph sz="half" idx="1"/>
          </p:nvPr>
        </p:nvSpPr>
        <p:spPr>
          <a:xfrm>
            <a:off x="4710239" y="2231700"/>
            <a:ext cx="6962900" cy="4278094"/>
          </a:xfrm>
          <a:prstGeom prst="rect">
            <a:avLst/>
          </a:prstGeom>
          <a:noFill/>
        </p:spPr>
        <p:txBody>
          <a:bodyPr wrap="square">
            <a:spAutoFit/>
          </a:bodyPr>
          <a:lstStyle/>
          <a:p>
            <a:pPr marL="457200" indent="-457200">
              <a:spcBef>
                <a:spcPts val="1200"/>
              </a:spcBef>
              <a:spcAft>
                <a:spcPts val="1200"/>
              </a:spcAft>
              <a:buClr>
                <a:srgbClr val="0070C0"/>
              </a:buClr>
              <a:buFont typeface="Arial" panose="020B0604020202020204" pitchFamily="34" charset="0"/>
              <a:buChar char="•"/>
            </a:pP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General </a:t>
            </a: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climate</a:t>
            </a: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policy</a:t>
            </a: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principles</a:t>
            </a:r>
            <a:endPar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457200" indent="-457200">
              <a:spcBef>
                <a:spcPts val="1200"/>
              </a:spcBef>
              <a:spcAft>
                <a:spcPts val="1200"/>
              </a:spcAft>
              <a:buClr>
                <a:srgbClr val="0070C0"/>
              </a:buClr>
              <a:buFont typeface="Arial" panose="020B0604020202020204" pitchFamily="34" charset="0"/>
              <a:buChar char="•"/>
            </a:pP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GHG </a:t>
            </a: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reduction</a:t>
            </a: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targets</a:t>
            </a: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p>
          <a:p>
            <a:pPr marL="457200" indent="-457200">
              <a:spcBef>
                <a:spcPts val="1200"/>
              </a:spcBef>
              <a:spcAft>
                <a:spcPts val="1200"/>
              </a:spcAft>
              <a:buClr>
                <a:srgbClr val="0070C0"/>
              </a:buClr>
              <a:buFont typeface="Arial" panose="020B0604020202020204" pitchFamily="34" charset="0"/>
              <a:buChar char="•"/>
            </a:pP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Cross-border</a:t>
            </a: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cooperation</a:t>
            </a:r>
            <a:endPar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457200" indent="-457200">
              <a:spcBef>
                <a:spcPts val="1200"/>
              </a:spcBef>
              <a:spcAft>
                <a:spcPts val="1200"/>
              </a:spcAft>
              <a:buClr>
                <a:srgbClr val="0070C0"/>
              </a:buClr>
              <a:buFont typeface="Arial" panose="020B0604020202020204" pitchFamily="34" charset="0"/>
              <a:buChar char="•"/>
            </a:pP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Currently</a:t>
            </a: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in </a:t>
            </a: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parliament</a:t>
            </a: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to</a:t>
            </a: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update</a:t>
            </a:r>
            <a:r>
              <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GHG </a:t>
            </a:r>
            <a:r>
              <a:rPr lang="et-EE" sz="3200" dirty="0" err="1">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targets</a:t>
            </a:r>
            <a:endParaRPr lang="et-EE" sz="3200"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lvl="0" indent="0">
              <a:spcBef>
                <a:spcPts val="1200"/>
              </a:spcBef>
              <a:spcAft>
                <a:spcPts val="1200"/>
              </a:spcAft>
            </a:pP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Read </a:t>
            </a:r>
            <a:r>
              <a:rPr lang="et-EE" sz="2000" dirty="0" err="1">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more</a:t>
            </a: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 https://envir.ee/kliimapoliitika-pohialused-aastani-2050</a:t>
            </a:r>
          </a:p>
        </p:txBody>
      </p:sp>
      <p:pic>
        <p:nvPicPr>
          <p:cNvPr id="3" name="Pilt 2"/>
          <p:cNvPicPr>
            <a:picLocks noChangeAspect="1"/>
          </p:cNvPicPr>
          <p:nvPr/>
        </p:nvPicPr>
        <p:blipFill>
          <a:blip r:embed="rId3"/>
          <a:stretch>
            <a:fillRect/>
          </a:stretch>
        </p:blipFill>
        <p:spPr>
          <a:xfrm>
            <a:off x="1044080" y="1657009"/>
            <a:ext cx="3502741" cy="4599753"/>
          </a:xfrm>
          <a:prstGeom prst="rect">
            <a:avLst/>
          </a:prstGeom>
        </p:spPr>
      </p:pic>
      <p:sp>
        <p:nvSpPr>
          <p:cNvPr id="5" name="Sisu kohatäide 3">
            <a:extLst>
              <a:ext uri="{FF2B5EF4-FFF2-40B4-BE49-F238E27FC236}">
                <a16:creationId xmlns:a16="http://schemas.microsoft.com/office/drawing/2014/main" xmlns="" id="{8F83BD7F-BA87-4CD5-AB2B-58F98A4B64A3}"/>
              </a:ext>
            </a:extLst>
          </p:cNvPr>
          <p:cNvSpPr txBox="1">
            <a:spLocks/>
          </p:cNvSpPr>
          <p:nvPr/>
        </p:nvSpPr>
        <p:spPr bwMode="auto">
          <a:xfrm>
            <a:off x="1140823" y="2464120"/>
            <a:ext cx="2063931" cy="964880"/>
          </a:xfrm>
          <a:prstGeom prst="rect">
            <a:avLst/>
          </a:prstGeom>
          <a:solidFill>
            <a:srgbClr val="0070C0"/>
          </a:solidFill>
          <a:ln>
            <a:noFill/>
          </a:ln>
          <a:effectLst/>
        </p:spPr>
        <p:txBody>
          <a:bodyPr vert="horz" wrap="square" lIns="0" tIns="0" rIns="0" bIns="0" numCol="1" anchor="t" anchorCtr="0" compatLnSpc="1">
            <a:prstTxWarp prst="textNoShape">
              <a:avLst/>
            </a:prstTxWarp>
            <a:spAutoFit/>
          </a:bodyPr>
          <a:lstStyle>
            <a:lvl1pPr marL="343792" indent="-343792" algn="l" defTabSz="450431" rtl="0" eaLnBrk="1" fontAlgn="base" hangingPunct="1">
              <a:lnSpc>
                <a:spcPct val="110000"/>
              </a:lnSpc>
              <a:spcBef>
                <a:spcPct val="0"/>
              </a:spcBef>
              <a:spcAft>
                <a:spcPts val="1417"/>
              </a:spcAft>
              <a:buClr>
                <a:srgbClr val="0064B9"/>
              </a:buClr>
              <a:buSzPct val="100000"/>
              <a:buFont typeface="Times New Roman" pitchFamily="16" charset="0"/>
              <a:defRPr sz="3712">
                <a:solidFill>
                  <a:srgbClr val="000000"/>
                </a:solidFill>
                <a:latin typeface="+mn-lt"/>
                <a:ea typeface="+mn-ea"/>
                <a:cs typeface="+mn-cs"/>
              </a:defRPr>
            </a:lvl1pPr>
            <a:lvl2pPr marL="744882" indent="-286493" algn="l" defTabSz="450431" rtl="0" eaLnBrk="1" fontAlgn="base" hangingPunct="1">
              <a:lnSpc>
                <a:spcPct val="110000"/>
              </a:lnSpc>
              <a:spcBef>
                <a:spcPct val="0"/>
              </a:spcBef>
              <a:spcAft>
                <a:spcPts val="1141"/>
              </a:spcAft>
              <a:buClr>
                <a:srgbClr val="0064B9"/>
              </a:buClr>
              <a:buSzPct val="100000"/>
              <a:buFont typeface="Times New Roman" pitchFamily="16" charset="0"/>
              <a:defRPr sz="3211" baseline="0">
                <a:solidFill>
                  <a:srgbClr val="000000"/>
                </a:solidFill>
                <a:latin typeface="+mn-lt"/>
                <a:ea typeface="+mn-ea"/>
              </a:defRPr>
            </a:lvl2pPr>
            <a:lvl3pPr marL="1145972" indent="-229194" algn="l" defTabSz="450431" rtl="0" eaLnBrk="1" fontAlgn="base" hangingPunct="1">
              <a:lnSpc>
                <a:spcPct val="110000"/>
              </a:lnSpc>
              <a:spcBef>
                <a:spcPct val="0"/>
              </a:spcBef>
              <a:spcAft>
                <a:spcPts val="852"/>
              </a:spcAft>
              <a:buClr>
                <a:srgbClr val="0064B9"/>
              </a:buClr>
              <a:buSzPct val="100000"/>
              <a:buFont typeface="Times New Roman" pitchFamily="16" charset="0"/>
              <a:defRPr sz="2709">
                <a:solidFill>
                  <a:srgbClr val="000000"/>
                </a:solidFill>
                <a:latin typeface="+mn-lt"/>
                <a:ea typeface="+mn-ea"/>
              </a:defRPr>
            </a:lvl3pPr>
            <a:lvl4pPr marL="1604361" indent="-229194" algn="l" defTabSz="450431" rtl="0" eaLnBrk="1" fontAlgn="base" hangingPunct="1">
              <a:lnSpc>
                <a:spcPct val="110000"/>
              </a:lnSpc>
              <a:spcBef>
                <a:spcPct val="0"/>
              </a:spcBef>
              <a:spcAft>
                <a:spcPts val="576"/>
              </a:spcAft>
              <a:buClr>
                <a:srgbClr val="0064B9"/>
              </a:buClr>
              <a:buSzPct val="100000"/>
              <a:buFont typeface="Times New Roman" pitchFamily="16" charset="0"/>
              <a:defRPr sz="2408">
                <a:solidFill>
                  <a:srgbClr val="000000"/>
                </a:solidFill>
                <a:latin typeface="+mn-lt"/>
                <a:ea typeface="+mn-ea"/>
              </a:defRPr>
            </a:lvl4pPr>
            <a:lvl5pPr marL="2062749" indent="-229194" algn="l" defTabSz="450431" rtl="0" eaLnBrk="1" fontAlgn="base" hangingPunct="1">
              <a:lnSpc>
                <a:spcPct val="110000"/>
              </a:lnSpc>
              <a:spcBef>
                <a:spcPct val="0"/>
              </a:spcBef>
              <a:spcAft>
                <a:spcPts val="289"/>
              </a:spcAft>
              <a:buClr>
                <a:srgbClr val="0064B9"/>
              </a:buClr>
              <a:buSzPct val="100000"/>
              <a:buFont typeface="Times New Roman" pitchFamily="16" charset="0"/>
              <a:defRPr sz="2408">
                <a:solidFill>
                  <a:srgbClr val="000000"/>
                </a:solidFill>
                <a:latin typeface="+mn-lt"/>
                <a:ea typeface="+mn-ea"/>
              </a:defRPr>
            </a:lvl5pPr>
            <a:lvl6pPr marL="2521138" indent="-229194" algn="l" defTabSz="450431" rtl="0" eaLnBrk="1" fontAlgn="base" hangingPunct="1">
              <a:lnSpc>
                <a:spcPct val="110000"/>
              </a:lnSpc>
              <a:spcBef>
                <a:spcPct val="0"/>
              </a:spcBef>
              <a:spcAft>
                <a:spcPts val="289"/>
              </a:spcAft>
              <a:buClr>
                <a:srgbClr val="000000"/>
              </a:buClr>
              <a:buSzPct val="100000"/>
              <a:buFont typeface="Times New Roman" pitchFamily="16" charset="0"/>
              <a:defRPr sz="2408">
                <a:solidFill>
                  <a:srgbClr val="000000"/>
                </a:solidFill>
                <a:latin typeface="+mn-lt"/>
                <a:ea typeface="+mn-ea"/>
              </a:defRPr>
            </a:lvl6pPr>
            <a:lvl7pPr marL="2979527" indent="-229194" algn="l" defTabSz="450431" rtl="0" eaLnBrk="1" fontAlgn="base" hangingPunct="1">
              <a:lnSpc>
                <a:spcPct val="110000"/>
              </a:lnSpc>
              <a:spcBef>
                <a:spcPct val="0"/>
              </a:spcBef>
              <a:spcAft>
                <a:spcPts val="289"/>
              </a:spcAft>
              <a:buClr>
                <a:srgbClr val="000000"/>
              </a:buClr>
              <a:buSzPct val="100000"/>
              <a:buFont typeface="Times New Roman" pitchFamily="16" charset="0"/>
              <a:defRPr sz="2408">
                <a:solidFill>
                  <a:srgbClr val="000000"/>
                </a:solidFill>
                <a:latin typeface="+mn-lt"/>
                <a:ea typeface="+mn-ea"/>
              </a:defRPr>
            </a:lvl7pPr>
            <a:lvl8pPr marL="3437915" indent="-229194" algn="l" defTabSz="450431" rtl="0" eaLnBrk="1" fontAlgn="base" hangingPunct="1">
              <a:lnSpc>
                <a:spcPct val="110000"/>
              </a:lnSpc>
              <a:spcBef>
                <a:spcPct val="0"/>
              </a:spcBef>
              <a:spcAft>
                <a:spcPts val="289"/>
              </a:spcAft>
              <a:buClr>
                <a:srgbClr val="000000"/>
              </a:buClr>
              <a:buSzPct val="100000"/>
              <a:buFont typeface="Times New Roman" pitchFamily="16" charset="0"/>
              <a:defRPr sz="2408">
                <a:solidFill>
                  <a:srgbClr val="000000"/>
                </a:solidFill>
                <a:latin typeface="+mn-lt"/>
                <a:ea typeface="+mn-ea"/>
              </a:defRPr>
            </a:lvl8pPr>
            <a:lvl9pPr marL="3896304" indent="-229194" algn="l" defTabSz="450431" rtl="0" eaLnBrk="1" fontAlgn="base" hangingPunct="1">
              <a:lnSpc>
                <a:spcPct val="110000"/>
              </a:lnSpc>
              <a:spcBef>
                <a:spcPct val="0"/>
              </a:spcBef>
              <a:spcAft>
                <a:spcPts val="289"/>
              </a:spcAft>
              <a:buClr>
                <a:srgbClr val="000000"/>
              </a:buClr>
              <a:buSzPct val="100000"/>
              <a:buFont typeface="Times New Roman" pitchFamily="16" charset="0"/>
              <a:defRPr sz="2408">
                <a:solidFill>
                  <a:srgbClr val="000000"/>
                </a:solidFill>
                <a:latin typeface="+mn-lt"/>
                <a:ea typeface="+mn-ea"/>
              </a:defRPr>
            </a:lvl9pPr>
          </a:lstStyle>
          <a:p>
            <a:pPr marL="0" indent="0" algn="ctr">
              <a:spcBef>
                <a:spcPts val="1200"/>
              </a:spcBef>
              <a:spcAft>
                <a:spcPts val="1200"/>
              </a:spcAft>
            </a:pPr>
            <a:r>
              <a:rPr lang="et-EE" sz="1900" kern="0" dirty="0">
                <a:solidFill>
                  <a:schemeClr val="bg1"/>
                </a:solidFill>
                <a:latin typeface="Roboto Conder"/>
                <a:ea typeface="Roboto" panose="02000000000000000000" pitchFamily="2" charset="0"/>
                <a:cs typeface="Roboto" panose="02000000000000000000" pitchFamily="2" charset="0"/>
              </a:rPr>
              <a:t>General </a:t>
            </a:r>
            <a:r>
              <a:rPr lang="et-EE" sz="1900" kern="0" dirty="0" err="1">
                <a:solidFill>
                  <a:schemeClr val="bg1"/>
                </a:solidFill>
                <a:latin typeface="Roboto Conder"/>
                <a:ea typeface="Roboto" panose="02000000000000000000" pitchFamily="2" charset="0"/>
                <a:cs typeface="Roboto" panose="02000000000000000000" pitchFamily="2" charset="0"/>
              </a:rPr>
              <a:t>Principles</a:t>
            </a:r>
            <a:r>
              <a:rPr lang="et-EE" sz="1900" kern="0" dirty="0">
                <a:solidFill>
                  <a:schemeClr val="bg1"/>
                </a:solidFill>
                <a:latin typeface="Roboto Conder"/>
                <a:ea typeface="Roboto" panose="02000000000000000000" pitchFamily="2" charset="0"/>
                <a:cs typeface="Roboto" panose="02000000000000000000" pitchFamily="2" charset="0"/>
              </a:rPr>
              <a:t> of </a:t>
            </a:r>
            <a:r>
              <a:rPr lang="et-EE" sz="1900" kern="0" dirty="0" err="1">
                <a:solidFill>
                  <a:schemeClr val="bg1"/>
                </a:solidFill>
                <a:latin typeface="Roboto Conder"/>
                <a:ea typeface="Roboto" panose="02000000000000000000" pitchFamily="2" charset="0"/>
                <a:cs typeface="Roboto" panose="02000000000000000000" pitchFamily="2" charset="0"/>
              </a:rPr>
              <a:t>Climate</a:t>
            </a:r>
            <a:r>
              <a:rPr lang="et-EE" sz="1900" kern="0" dirty="0">
                <a:solidFill>
                  <a:schemeClr val="bg1"/>
                </a:solidFill>
                <a:latin typeface="Roboto Conder"/>
                <a:ea typeface="Roboto" panose="02000000000000000000" pitchFamily="2" charset="0"/>
                <a:cs typeface="Roboto" panose="02000000000000000000" pitchFamily="2" charset="0"/>
              </a:rPr>
              <a:t> </a:t>
            </a:r>
            <a:r>
              <a:rPr lang="et-EE" sz="1900" kern="0" dirty="0" err="1">
                <a:solidFill>
                  <a:schemeClr val="bg1"/>
                </a:solidFill>
                <a:latin typeface="Roboto Conder"/>
                <a:ea typeface="Roboto" panose="02000000000000000000" pitchFamily="2" charset="0"/>
                <a:cs typeface="Roboto" panose="02000000000000000000" pitchFamily="2" charset="0"/>
              </a:rPr>
              <a:t>Policy</a:t>
            </a:r>
            <a:r>
              <a:rPr lang="et-EE" sz="1900" kern="0" dirty="0">
                <a:solidFill>
                  <a:schemeClr val="bg1"/>
                </a:solidFill>
                <a:latin typeface="Roboto Conder"/>
                <a:ea typeface="Roboto" panose="02000000000000000000" pitchFamily="2" charset="0"/>
                <a:cs typeface="Roboto" panose="02000000000000000000" pitchFamily="2" charset="0"/>
              </a:rPr>
              <a:t> </a:t>
            </a:r>
            <a:r>
              <a:rPr lang="et-EE" sz="1900" kern="0" dirty="0" err="1">
                <a:solidFill>
                  <a:schemeClr val="bg1"/>
                </a:solidFill>
                <a:latin typeface="Roboto Conder"/>
                <a:ea typeface="Roboto" panose="02000000000000000000" pitchFamily="2" charset="0"/>
                <a:cs typeface="Roboto" panose="02000000000000000000" pitchFamily="2" charset="0"/>
              </a:rPr>
              <a:t>until</a:t>
            </a:r>
            <a:r>
              <a:rPr lang="et-EE" sz="1900" kern="0" dirty="0">
                <a:solidFill>
                  <a:schemeClr val="bg1"/>
                </a:solidFill>
                <a:latin typeface="Roboto Conder"/>
                <a:ea typeface="Roboto" panose="02000000000000000000" pitchFamily="2" charset="0"/>
                <a:cs typeface="Roboto" panose="02000000000000000000" pitchFamily="2" charset="0"/>
              </a:rPr>
              <a:t> 2050</a:t>
            </a:r>
          </a:p>
        </p:txBody>
      </p:sp>
      <p:sp>
        <p:nvSpPr>
          <p:cNvPr id="6" name="Ristkülik 5"/>
          <p:cNvSpPr/>
          <p:nvPr/>
        </p:nvSpPr>
        <p:spPr bwMode="auto">
          <a:xfrm>
            <a:off x="1140823" y="3416537"/>
            <a:ext cx="1654628" cy="9301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itchFamily="16" charset="0"/>
              <a:buNone/>
              <a:tabLst/>
            </a:pPr>
            <a:endParaRPr kumimoji="0" lang="et-EE" sz="1800" b="0" i="0" u="none" strike="noStrike" cap="none" normalizeH="0" baseline="0">
              <a:ln>
                <a:noFill/>
              </a:ln>
              <a:effectLst/>
              <a:latin typeface="Roboto Condensed" charset="0"/>
              <a:ea typeface="Microsoft YaHei" charset="-122"/>
            </a:endParaRPr>
          </a:p>
        </p:txBody>
      </p:sp>
      <p:pic>
        <p:nvPicPr>
          <p:cNvPr id="7" name="Pilt 6"/>
          <p:cNvPicPr>
            <a:picLocks noChangeAspect="1"/>
          </p:cNvPicPr>
          <p:nvPr/>
        </p:nvPicPr>
        <p:blipFill>
          <a:blip r:embed="rId4"/>
          <a:stretch>
            <a:fillRect/>
          </a:stretch>
        </p:blipFill>
        <p:spPr>
          <a:xfrm>
            <a:off x="1050089" y="1667165"/>
            <a:ext cx="1836096" cy="604104"/>
          </a:xfrm>
          <a:prstGeom prst="rect">
            <a:avLst/>
          </a:prstGeom>
        </p:spPr>
      </p:pic>
    </p:spTree>
    <p:extLst>
      <p:ext uri="{BB962C8B-B14F-4D97-AF65-F5344CB8AC3E}">
        <p14:creationId xmlns:p14="http://schemas.microsoft.com/office/powerpoint/2010/main" xmlns="" val="337081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199636" y="169817"/>
            <a:ext cx="7958331" cy="1077229"/>
          </a:xfrm>
        </p:spPr>
        <p:txBody>
          <a:bodyPr>
            <a:noAutofit/>
          </a:bodyPr>
          <a:lstStyle/>
          <a:p>
            <a:r>
              <a:rPr lang="et-EE" sz="4000" dirty="0" err="1">
                <a:solidFill>
                  <a:srgbClr val="006EB5"/>
                </a:solidFill>
              </a:rPr>
              <a:t>Material</a:t>
            </a:r>
            <a:r>
              <a:rPr lang="et-EE" sz="4000" dirty="0">
                <a:solidFill>
                  <a:srgbClr val="006EB5"/>
                </a:solidFill>
              </a:rPr>
              <a:t> </a:t>
            </a:r>
            <a:r>
              <a:rPr lang="et-EE" sz="4000" dirty="0" err="1">
                <a:solidFill>
                  <a:srgbClr val="006EB5"/>
                </a:solidFill>
              </a:rPr>
              <a:t>flow</a:t>
            </a:r>
            <a:r>
              <a:rPr lang="et-EE" sz="4000" dirty="0">
                <a:solidFill>
                  <a:srgbClr val="006EB5"/>
                </a:solidFill>
              </a:rPr>
              <a:t> diagramm </a:t>
            </a:r>
            <a:r>
              <a:rPr lang="et-EE" sz="4000" dirty="0" err="1">
                <a:solidFill>
                  <a:srgbClr val="006EB5"/>
                </a:solidFill>
              </a:rPr>
              <a:t>for</a:t>
            </a:r>
            <a:r>
              <a:rPr lang="et-EE" sz="4000" dirty="0">
                <a:solidFill>
                  <a:srgbClr val="006EB5"/>
                </a:solidFill>
              </a:rPr>
              <a:t> Estonia 2020, 1000 </a:t>
            </a:r>
            <a:r>
              <a:rPr lang="et-EE" sz="4000" dirty="0" err="1">
                <a:solidFill>
                  <a:srgbClr val="006EB5"/>
                </a:solidFill>
              </a:rPr>
              <a:t>tonnes</a:t>
            </a:r>
            <a:endParaRPr lang="et-EE" sz="4000" dirty="0">
              <a:solidFill>
                <a:srgbClr val="006EB5"/>
              </a:solidFill>
            </a:endParaRPr>
          </a:p>
        </p:txBody>
      </p:sp>
      <p:pic>
        <p:nvPicPr>
          <p:cNvPr id="4" name="Picture 1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38200" y="1494699"/>
            <a:ext cx="10613571" cy="5193484"/>
          </a:xfrm>
          <a:prstGeom prst="rect">
            <a:avLst/>
          </a:prstGeom>
          <a:noFill/>
          <a:ln>
            <a:noFill/>
          </a:ln>
        </p:spPr>
      </p:pic>
    </p:spTree>
    <p:extLst>
      <p:ext uri="{BB962C8B-B14F-4D97-AF65-F5344CB8AC3E}">
        <p14:creationId xmlns:p14="http://schemas.microsoft.com/office/powerpoint/2010/main" xmlns="" val="187616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796AFA90-1DF2-427D-B002-A09D93A15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2056">
            <a:extLst>
              <a:ext uri="{FF2B5EF4-FFF2-40B4-BE49-F238E27FC236}">
                <a16:creationId xmlns:a16="http://schemas.microsoft.com/office/drawing/2014/main" xmlns="" id="{805602A8-6E8C-46E5-8FDD-2BC227550EB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059" name="Picture 2058">
            <a:extLst>
              <a:ext uri="{FF2B5EF4-FFF2-40B4-BE49-F238E27FC236}">
                <a16:creationId xmlns:a16="http://schemas.microsoft.com/office/drawing/2014/main" xmlns="" id="{BB2E129B-3512-41A6-94F1-4B4FEA8178C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061" name="Rectangle 2060">
            <a:extLst>
              <a:ext uri="{FF2B5EF4-FFF2-40B4-BE49-F238E27FC236}">
                <a16:creationId xmlns:a16="http://schemas.microsoft.com/office/drawing/2014/main" xmlns="" id="{891C00A1-D917-4D03-B713-9881557CEF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xmlns="" id="{1BA3F0C2-72FC-4945-8B22-3BE47B397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xmlns="" id="{3410D66C-3847-4B32-B505-01B23358B6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xmlns="" id="{293428E4-BB00-9C78-C4BA-077229301ABF}"/>
              </a:ext>
            </a:extLst>
          </p:cNvPr>
          <p:cNvSpPr>
            <a:spLocks noGrp="1"/>
          </p:cNvSpPr>
          <p:nvPr>
            <p:ph type="title"/>
          </p:nvPr>
        </p:nvSpPr>
        <p:spPr>
          <a:xfrm>
            <a:off x="1139084" y="91601"/>
            <a:ext cx="3957525" cy="1077229"/>
          </a:xfrm>
        </p:spPr>
        <p:txBody>
          <a:bodyPr>
            <a:normAutofit/>
          </a:bodyPr>
          <a:lstStyle/>
          <a:p>
            <a:pPr algn="l"/>
            <a:r>
              <a:rPr lang="et-EE" sz="2800" dirty="0"/>
              <a:t>Oil </a:t>
            </a:r>
            <a:r>
              <a:rPr lang="et-EE" sz="2800" dirty="0" err="1"/>
              <a:t>shale</a:t>
            </a:r>
            <a:r>
              <a:rPr lang="et-EE" sz="2800" dirty="0"/>
              <a:t> </a:t>
            </a:r>
            <a:r>
              <a:rPr lang="et-EE" sz="2800" dirty="0" err="1"/>
              <a:t>mining</a:t>
            </a:r>
            <a:endParaRPr lang="et-EE" sz="2800" dirty="0"/>
          </a:p>
        </p:txBody>
      </p:sp>
      <p:sp>
        <p:nvSpPr>
          <p:cNvPr id="3" name="Sisu kohatäide 2">
            <a:extLst>
              <a:ext uri="{FF2B5EF4-FFF2-40B4-BE49-F238E27FC236}">
                <a16:creationId xmlns:a16="http://schemas.microsoft.com/office/drawing/2014/main" xmlns="" id="{42B055AC-834A-FCD5-3D87-3FECA4AA73DE}"/>
              </a:ext>
            </a:extLst>
          </p:cNvPr>
          <p:cNvSpPr>
            <a:spLocks noGrp="1"/>
          </p:cNvSpPr>
          <p:nvPr>
            <p:ph idx="1"/>
          </p:nvPr>
        </p:nvSpPr>
        <p:spPr>
          <a:xfrm>
            <a:off x="1073333" y="859898"/>
            <a:ext cx="4114717" cy="5114773"/>
          </a:xfrm>
        </p:spPr>
        <p:txBody>
          <a:bodyPr>
            <a:normAutofit/>
          </a:bodyPr>
          <a:lstStyle/>
          <a:p>
            <a:pPr marL="342900" lvl="0" indent="-342900" algn="just">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Yu Mincho" panose="02020400000000000000" pitchFamily="18" charset="-128"/>
                <a:cs typeface="Arial" panose="020B0604020202020204" pitchFamily="34" charset="0"/>
              </a:rPr>
              <a:t>As the </a:t>
            </a:r>
            <a:r>
              <a:rPr lang="en-GB" sz="1800" dirty="0" err="1">
                <a:effectLst/>
                <a:latin typeface="Arial" panose="020B0604020202020204" pitchFamily="34" charset="0"/>
                <a:ea typeface="Yu Mincho" panose="02020400000000000000" pitchFamily="18" charset="-128"/>
                <a:cs typeface="Arial" panose="020B0604020202020204" pitchFamily="34" charset="0"/>
              </a:rPr>
              <a:t>coalision</a:t>
            </a:r>
            <a:r>
              <a:rPr lang="en-GB" sz="1800" dirty="0">
                <a:effectLst/>
                <a:latin typeface="Arial" panose="020B0604020202020204" pitchFamily="34" charset="0"/>
                <a:ea typeface="Yu Mincho" panose="02020400000000000000" pitchFamily="18" charset="-128"/>
                <a:cs typeface="Arial" panose="020B0604020202020204" pitchFamily="34" charset="0"/>
              </a:rPr>
              <a:t> treaty is rather new, we are mapping out ways how to set and achieve the goals in the aspect of climate and </a:t>
            </a:r>
            <a:r>
              <a:rPr lang="en-GB" sz="1800" dirty="0" err="1">
                <a:effectLst/>
                <a:latin typeface="Arial" panose="020B0604020202020204" pitchFamily="34" charset="0"/>
                <a:ea typeface="Yu Mincho" panose="02020400000000000000" pitchFamily="18" charset="-128"/>
                <a:cs typeface="Arial" panose="020B0604020202020204" pitchFamily="34" charset="0"/>
              </a:rPr>
              <a:t>aswell</a:t>
            </a:r>
            <a:r>
              <a:rPr lang="en-GB" sz="1800" dirty="0">
                <a:effectLst/>
                <a:latin typeface="Arial" panose="020B0604020202020204" pitchFamily="34" charset="0"/>
                <a:ea typeface="Yu Mincho" panose="02020400000000000000" pitchFamily="18" charset="-128"/>
                <a:cs typeface="Arial" panose="020B0604020202020204" pitchFamily="34" charset="0"/>
              </a:rPr>
              <a:t> energy demand and therefore there is a need to analyse oil shale mining permissions and regulative issues concerned with climate scopes and phasing out fossil fuels. </a:t>
            </a:r>
            <a:endParaRPr lang="et-EE" sz="1800" dirty="0">
              <a:effectLst/>
              <a:latin typeface="Arial" panose="020B0604020202020204" pitchFamily="34" charset="0"/>
              <a:ea typeface="Yu Mincho" panose="02020400000000000000" pitchFamily="18" charset="-128"/>
              <a:cs typeface="Arial" panose="020B0604020202020204" pitchFamily="34" charset="0"/>
            </a:endParaRPr>
          </a:p>
          <a:p>
            <a:endParaRPr lang="et-EE" sz="1600" dirty="0"/>
          </a:p>
        </p:txBody>
      </p:sp>
      <p:sp>
        <p:nvSpPr>
          <p:cNvPr id="2067" name="Rectangle 2066">
            <a:extLst>
              <a:ext uri="{FF2B5EF4-FFF2-40B4-BE49-F238E27FC236}">
                <a16:creationId xmlns:a16="http://schemas.microsoft.com/office/drawing/2014/main" xmlns="" id="{C43DB4DB-4F6A-4E8D-B9A3-74E5A84537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4647" y="0"/>
            <a:ext cx="594354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lt 2">
            <a:extLst>
              <a:ext uri="{FF2B5EF4-FFF2-40B4-BE49-F238E27FC236}">
                <a16:creationId xmlns:a16="http://schemas.microsoft.com/office/drawing/2014/main" xmlns="" id="{5E2F67AB-1EB1-A0F8-3A71-EB0A04BDB03C}"/>
              </a:ext>
            </a:extLst>
          </p:cNvPr>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5757967" y="1293110"/>
            <a:ext cx="5305220" cy="998399"/>
          </a:xfrm>
          <a:prstGeom prst="rect">
            <a:avLst/>
          </a:prstGeom>
          <a:noFill/>
          <a:ln w="12700">
            <a:noFill/>
          </a:ln>
          <a:extLst>
            <a:ext uri="{909E8E84-426E-40DD-AFC4-6F175D3DCCD1}">
              <a14:hiddenFill xmlns:a14="http://schemas.microsoft.com/office/drawing/2010/main" xmlns="">
                <a:solidFill>
                  <a:srgbClr val="FFFFFF"/>
                </a:solidFill>
              </a14:hiddenFill>
            </a:ext>
          </a:extLst>
        </p:spPr>
      </p:pic>
      <p:sp>
        <p:nvSpPr>
          <p:cNvPr id="2069" name="Rectangle 2068">
            <a:extLst>
              <a:ext uri="{FF2B5EF4-FFF2-40B4-BE49-F238E27FC236}">
                <a16:creationId xmlns:a16="http://schemas.microsoft.com/office/drawing/2014/main" xmlns="" id="{431FCBDC-FCD6-46FA-989A-9B74968965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2490" y="232459"/>
            <a:ext cx="5446447" cy="3114340"/>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lt 1">
            <a:extLst>
              <a:ext uri="{FF2B5EF4-FFF2-40B4-BE49-F238E27FC236}">
                <a16:creationId xmlns:a16="http://schemas.microsoft.com/office/drawing/2014/main" xmlns="" id="{61E6D549-28F1-09C2-03DC-24C7083681A2}"/>
              </a:ext>
            </a:extLst>
          </p:cNvPr>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5757967" y="4846755"/>
            <a:ext cx="5305219" cy="420893"/>
          </a:xfrm>
          <a:prstGeom prst="rect">
            <a:avLst/>
          </a:prstGeom>
          <a:noFill/>
          <a:ln w="12700">
            <a:noFill/>
          </a:ln>
          <a:extLst>
            <a:ext uri="{909E8E84-426E-40DD-AFC4-6F175D3DCCD1}">
              <a14:hiddenFill xmlns:a14="http://schemas.microsoft.com/office/drawing/2010/main" xmlns="">
                <a:solidFill>
                  <a:srgbClr val="FFFFFF"/>
                </a:solidFill>
              </a14:hiddenFill>
            </a:ext>
          </a:extLst>
        </p:spPr>
      </p:pic>
      <p:sp>
        <p:nvSpPr>
          <p:cNvPr id="2071" name="Rectangle 2070">
            <a:extLst>
              <a:ext uri="{FF2B5EF4-FFF2-40B4-BE49-F238E27FC236}">
                <a16:creationId xmlns:a16="http://schemas.microsoft.com/office/drawing/2014/main" xmlns="" id="{C66EB2AB-6794-4C3C-A92D-4876AB0BEF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2490" y="3500835"/>
            <a:ext cx="5446447" cy="3114340"/>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072">
            <a:extLst>
              <a:ext uri="{FF2B5EF4-FFF2-40B4-BE49-F238E27FC236}">
                <a16:creationId xmlns:a16="http://schemas.microsoft.com/office/drawing/2014/main" xmlns="" id="{A34BD4E6-C736-4064-AF1F-3C5B402E14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CDDF56A-80C6-168C-7B64-FE07660723B7}"/>
              </a:ext>
            </a:extLst>
          </p:cNvPr>
          <p:cNvSpPr>
            <a:spLocks noChangeArrowheads="1"/>
          </p:cNvSpPr>
          <p:nvPr/>
        </p:nvSpPr>
        <p:spPr bwMode="auto">
          <a:xfrm>
            <a:off x="3363527" y="2969568"/>
            <a:ext cx="1847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sz="2400"/>
          </a:p>
        </p:txBody>
      </p:sp>
      <p:sp>
        <p:nvSpPr>
          <p:cNvPr id="5" name="Rectangle 4">
            <a:extLst>
              <a:ext uri="{FF2B5EF4-FFF2-40B4-BE49-F238E27FC236}">
                <a16:creationId xmlns:a16="http://schemas.microsoft.com/office/drawing/2014/main" xmlns="" id="{9C198992-75F3-8D54-C611-4916D04D83A1}"/>
              </a:ext>
            </a:extLst>
          </p:cNvPr>
          <p:cNvSpPr>
            <a:spLocks noChangeArrowheads="1"/>
          </p:cNvSpPr>
          <p:nvPr/>
        </p:nvSpPr>
        <p:spPr bwMode="auto">
          <a:xfrm>
            <a:off x="3592127" y="3549006"/>
            <a:ext cx="1847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sz="2400"/>
          </a:p>
        </p:txBody>
      </p:sp>
      <p:sp>
        <p:nvSpPr>
          <p:cNvPr id="6" name="Rectangle 5">
            <a:extLst>
              <a:ext uri="{FF2B5EF4-FFF2-40B4-BE49-F238E27FC236}">
                <a16:creationId xmlns:a16="http://schemas.microsoft.com/office/drawing/2014/main" xmlns="" id="{7955CCC5-0902-B336-626D-2F9096C4959A}"/>
              </a:ext>
            </a:extLst>
          </p:cNvPr>
          <p:cNvSpPr>
            <a:spLocks noChangeArrowheads="1"/>
          </p:cNvSpPr>
          <p:nvPr/>
        </p:nvSpPr>
        <p:spPr bwMode="auto">
          <a:xfrm>
            <a:off x="3592127" y="4387206"/>
            <a:ext cx="1847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sz="2400"/>
          </a:p>
        </p:txBody>
      </p:sp>
    </p:spTree>
    <p:extLst>
      <p:ext uri="{BB962C8B-B14F-4D97-AF65-F5344CB8AC3E}">
        <p14:creationId xmlns:p14="http://schemas.microsoft.com/office/powerpoint/2010/main" xmlns="" val="228577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6"/>
            <a:ext cx="10515600" cy="608910"/>
          </a:xfrm>
        </p:spPr>
        <p:txBody>
          <a:bodyPr>
            <a:normAutofit fontScale="90000"/>
          </a:bodyPr>
          <a:lstStyle/>
          <a:p>
            <a:r>
              <a:rPr lang="et-EE" sz="4800" dirty="0" err="1">
                <a:solidFill>
                  <a:srgbClr val="006EB5"/>
                </a:solidFill>
              </a:rPr>
              <a:t>The</a:t>
            </a:r>
            <a:r>
              <a:rPr lang="et-EE" sz="4800" dirty="0">
                <a:solidFill>
                  <a:srgbClr val="006EB5"/>
                </a:solidFill>
              </a:rPr>
              <a:t> </a:t>
            </a:r>
            <a:r>
              <a:rPr lang="et-EE" sz="4800" dirty="0" err="1">
                <a:solidFill>
                  <a:srgbClr val="006EB5"/>
                </a:solidFill>
              </a:rPr>
              <a:t>White</a:t>
            </a:r>
            <a:r>
              <a:rPr lang="et-EE" sz="4800" dirty="0">
                <a:solidFill>
                  <a:srgbClr val="006EB5"/>
                </a:solidFill>
              </a:rPr>
              <a:t> </a:t>
            </a:r>
            <a:r>
              <a:rPr lang="et-EE" sz="4800" dirty="0" err="1">
                <a:solidFill>
                  <a:srgbClr val="006EB5"/>
                </a:solidFill>
              </a:rPr>
              <a:t>Paper</a:t>
            </a:r>
            <a:r>
              <a:rPr lang="et-EE" sz="4800" dirty="0">
                <a:solidFill>
                  <a:srgbClr val="006EB5"/>
                </a:solidFill>
              </a:rPr>
              <a:t> </a:t>
            </a:r>
            <a:r>
              <a:rPr lang="et-EE" sz="4800" dirty="0" err="1">
                <a:solidFill>
                  <a:srgbClr val="006EB5"/>
                </a:solidFill>
              </a:rPr>
              <a:t>for</a:t>
            </a:r>
            <a:r>
              <a:rPr lang="et-EE" sz="4800" dirty="0">
                <a:solidFill>
                  <a:srgbClr val="006EB5"/>
                </a:solidFill>
              </a:rPr>
              <a:t> a </a:t>
            </a:r>
            <a:r>
              <a:rPr lang="et-EE" sz="4800" dirty="0" err="1">
                <a:solidFill>
                  <a:srgbClr val="006EB5"/>
                </a:solidFill>
              </a:rPr>
              <a:t>Circular</a:t>
            </a:r>
            <a:r>
              <a:rPr lang="et-EE" sz="4800" dirty="0">
                <a:solidFill>
                  <a:srgbClr val="006EB5"/>
                </a:solidFill>
              </a:rPr>
              <a:t> </a:t>
            </a:r>
            <a:r>
              <a:rPr lang="et-EE" sz="4800" dirty="0" err="1">
                <a:solidFill>
                  <a:srgbClr val="006EB5"/>
                </a:solidFill>
              </a:rPr>
              <a:t>Economy</a:t>
            </a:r>
            <a:endParaRPr lang="et-EE" sz="4800" dirty="0">
              <a:solidFill>
                <a:srgbClr val="006EB5"/>
              </a:solidFill>
            </a:endParaRPr>
          </a:p>
        </p:txBody>
      </p:sp>
      <p:sp>
        <p:nvSpPr>
          <p:cNvPr id="3" name="Sisu kohatäide 2"/>
          <p:cNvSpPr>
            <a:spLocks noGrp="1"/>
          </p:cNvSpPr>
          <p:nvPr>
            <p:ph idx="1"/>
          </p:nvPr>
        </p:nvSpPr>
        <p:spPr>
          <a:xfrm>
            <a:off x="1231640" y="1411357"/>
            <a:ext cx="10122159" cy="5208104"/>
          </a:xfrm>
        </p:spPr>
        <p:txBody>
          <a:bodyPr>
            <a:normAutofit fontScale="62500" lnSpcReduction="20000"/>
          </a:bodyPr>
          <a:lstStyle/>
          <a:p>
            <a:pPr marL="0" indent="0">
              <a:buNone/>
            </a:pPr>
            <a:r>
              <a:rPr lang="et-EE" sz="4600" dirty="0" err="1">
                <a:solidFill>
                  <a:srgbClr val="006EB5"/>
                </a:solidFill>
                <a:latin typeface="+mj-lt"/>
                <a:ea typeface="+mj-ea"/>
                <a:cs typeface="+mj-cs"/>
              </a:rPr>
              <a:t>The</a:t>
            </a:r>
            <a:r>
              <a:rPr lang="et-EE" sz="4600" dirty="0">
                <a:solidFill>
                  <a:srgbClr val="006EB5"/>
                </a:solidFill>
                <a:latin typeface="+mj-lt"/>
                <a:ea typeface="+mj-ea"/>
                <a:cs typeface="+mj-cs"/>
              </a:rPr>
              <a:t> </a:t>
            </a:r>
            <a:r>
              <a:rPr lang="et-EE" sz="4600" dirty="0" err="1">
                <a:solidFill>
                  <a:srgbClr val="006EB5"/>
                </a:solidFill>
                <a:latin typeface="+mj-lt"/>
                <a:ea typeface="+mj-ea"/>
                <a:cs typeface="+mj-cs"/>
              </a:rPr>
              <a:t>vision</a:t>
            </a:r>
            <a:r>
              <a:rPr lang="et-EE" sz="4600" dirty="0">
                <a:solidFill>
                  <a:srgbClr val="006EB5"/>
                </a:solidFill>
                <a:latin typeface="+mj-lt"/>
                <a:ea typeface="+mj-ea"/>
                <a:cs typeface="+mj-cs"/>
              </a:rPr>
              <a:t>:</a:t>
            </a:r>
          </a:p>
          <a:p>
            <a:r>
              <a:rPr lang="en-GB" b="1" dirty="0"/>
              <a:t>Estonia has a functioning circular system of production and consumption, and we are a smart country leading the transition to circular economy.</a:t>
            </a:r>
            <a:endParaRPr lang="et-EE" b="1" dirty="0"/>
          </a:p>
          <a:p>
            <a:pPr marL="0" indent="0">
              <a:buNone/>
            </a:pPr>
            <a:endParaRPr lang="et-EE" b="1" dirty="0"/>
          </a:p>
          <a:p>
            <a:pPr marL="0" indent="0">
              <a:buNone/>
            </a:pPr>
            <a:r>
              <a:rPr lang="en-GB" sz="4600" dirty="0">
                <a:solidFill>
                  <a:srgbClr val="006EB5"/>
                </a:solidFill>
                <a:latin typeface="+mj-lt"/>
                <a:ea typeface="+mj-ea"/>
                <a:cs typeface="+mj-cs"/>
              </a:rPr>
              <a:t>6 development priorities have been set:</a:t>
            </a:r>
            <a:endParaRPr lang="et-EE" sz="4600" dirty="0">
              <a:solidFill>
                <a:srgbClr val="006EB5"/>
              </a:solidFill>
              <a:latin typeface="+mj-lt"/>
              <a:ea typeface="+mj-ea"/>
              <a:cs typeface="+mj-cs"/>
            </a:endParaRPr>
          </a:p>
          <a:p>
            <a:pPr marL="514350" lvl="0" indent="-514350">
              <a:buFont typeface="+mj-lt"/>
              <a:buAutoNum type="arabicPeriod"/>
            </a:pPr>
            <a:r>
              <a:rPr lang="en-GB" dirty="0"/>
              <a:t>Resources are used responsibly and based on demand, resource use is well-considered and waste production is minimized</a:t>
            </a:r>
            <a:endParaRPr lang="et-EE" dirty="0"/>
          </a:p>
          <a:p>
            <a:pPr marL="514350" lvl="0" indent="-514350">
              <a:buFont typeface="+mj-lt"/>
              <a:buAutoNum type="arabicPeriod"/>
            </a:pPr>
            <a:r>
              <a:rPr lang="en-GB" dirty="0"/>
              <a:t>The business models of Estonian companies are forward-looking and circular</a:t>
            </a:r>
            <a:endParaRPr lang="et-EE" dirty="0"/>
          </a:p>
          <a:p>
            <a:pPr marL="514350" lvl="0" indent="-514350">
              <a:buFont typeface="+mj-lt"/>
              <a:buAutoNum type="arabicPeriod"/>
            </a:pPr>
            <a:r>
              <a:rPr lang="en-GB" dirty="0"/>
              <a:t>The necessary know-how and expertise for implementing circular economy is ensured and the cooperation between stakeholders and sectors is well-functioning</a:t>
            </a:r>
            <a:endParaRPr lang="et-EE" dirty="0"/>
          </a:p>
          <a:p>
            <a:pPr marL="514350" lvl="0" indent="-514350">
              <a:buFont typeface="+mj-lt"/>
              <a:buAutoNum type="arabicPeriod"/>
            </a:pPr>
            <a:r>
              <a:rPr lang="en-GB" dirty="0"/>
              <a:t>Functional digital solutions have been created to support the circular economy and high-quality data for monitoring the situation has been ensured</a:t>
            </a:r>
            <a:endParaRPr lang="et-EE" dirty="0"/>
          </a:p>
          <a:p>
            <a:pPr marL="514350" lvl="0" indent="-514350">
              <a:buFont typeface="+mj-lt"/>
              <a:buAutoNum type="arabicPeriod"/>
            </a:pPr>
            <a:r>
              <a:rPr lang="en-GB" dirty="0"/>
              <a:t>The circular economy is well coordinated and there is a supportive legal and economic environment</a:t>
            </a:r>
            <a:endParaRPr lang="et-EE" dirty="0"/>
          </a:p>
          <a:p>
            <a:pPr marL="514350" lvl="0" indent="-514350">
              <a:buFont typeface="+mj-lt"/>
              <a:buAutoNum type="arabicPeriod"/>
            </a:pPr>
            <a:r>
              <a:rPr lang="en-GB" dirty="0"/>
              <a:t>Environmentally conscious thinking and environmentally friendly behaviour are mainstreamed in the society</a:t>
            </a:r>
            <a:endParaRPr lang="et-EE" dirty="0"/>
          </a:p>
          <a:p>
            <a:pPr marL="0" indent="0">
              <a:buNone/>
            </a:pPr>
            <a:r>
              <a:rPr lang="en-GB" dirty="0"/>
              <a:t> </a:t>
            </a:r>
            <a:endParaRPr lang="et-EE" dirty="0"/>
          </a:p>
          <a:p>
            <a:pPr marL="0" indent="0">
              <a:buNone/>
            </a:pPr>
            <a:r>
              <a:rPr lang="en-GB" dirty="0"/>
              <a:t>More information can be found: </a:t>
            </a:r>
            <a:r>
              <a:rPr lang="en-GB" u="sng" dirty="0">
                <a:hlinkClick r:id="rId2"/>
              </a:rPr>
              <a:t>https://ringmajandus.envir.ee/index.php/en/strategy</a:t>
            </a:r>
            <a:r>
              <a:rPr lang="en-GB" dirty="0"/>
              <a:t> </a:t>
            </a:r>
            <a:endParaRPr lang="et-EE" dirty="0"/>
          </a:p>
          <a:p>
            <a:endParaRPr lang="et-EE" dirty="0"/>
          </a:p>
        </p:txBody>
      </p:sp>
    </p:spTree>
    <p:extLst>
      <p:ext uri="{BB962C8B-B14F-4D97-AF65-F5344CB8AC3E}">
        <p14:creationId xmlns:p14="http://schemas.microsoft.com/office/powerpoint/2010/main" xmlns="" val="161778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47D08847-85BB-E0AB-2AC1-288CF924613B}"/>
              </a:ext>
            </a:extLst>
          </p:cNvPr>
          <p:cNvSpPr>
            <a:spLocks noGrp="1"/>
          </p:cNvSpPr>
          <p:nvPr>
            <p:ph type="ctrTitle"/>
          </p:nvPr>
        </p:nvSpPr>
        <p:spPr/>
        <p:txBody>
          <a:bodyPr>
            <a:normAutofit fontScale="90000"/>
          </a:bodyPr>
          <a:lstStyle/>
          <a:p>
            <a:r>
              <a:rPr lang="et-EE" dirty="0" err="1"/>
              <a:t>Sustainable</a:t>
            </a:r>
            <a:r>
              <a:rPr lang="et-EE" dirty="0"/>
              <a:t> </a:t>
            </a:r>
            <a:r>
              <a:rPr lang="et-EE" dirty="0" err="1"/>
              <a:t>development</a:t>
            </a:r>
            <a:r>
              <a:rPr lang="et-EE" dirty="0"/>
              <a:t> and </a:t>
            </a:r>
            <a:r>
              <a:rPr lang="et-EE" dirty="0" err="1"/>
              <a:t>sustainable</a:t>
            </a:r>
            <a:r>
              <a:rPr lang="et-EE" dirty="0"/>
              <a:t> </a:t>
            </a:r>
            <a:r>
              <a:rPr lang="et-EE" dirty="0" err="1"/>
              <a:t>finance</a:t>
            </a:r>
            <a:endParaRPr lang="et-EE" dirty="0"/>
          </a:p>
        </p:txBody>
      </p:sp>
    </p:spTree>
    <p:extLst>
      <p:ext uri="{BB962C8B-B14F-4D97-AF65-F5344CB8AC3E}">
        <p14:creationId xmlns:p14="http://schemas.microsoft.com/office/powerpoint/2010/main" xmlns="" val="2045336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7E52730-1127-1A94-DBDF-DE06062F5FF3}"/>
              </a:ext>
            </a:extLst>
          </p:cNvPr>
          <p:cNvSpPr>
            <a:spLocks noGrp="1"/>
          </p:cNvSpPr>
          <p:nvPr>
            <p:ph type="title"/>
          </p:nvPr>
        </p:nvSpPr>
        <p:spPr>
          <a:xfrm>
            <a:off x="1284515" y="353216"/>
            <a:ext cx="9622970" cy="1077229"/>
          </a:xfrm>
        </p:spPr>
        <p:txBody>
          <a:bodyPr>
            <a:normAutofit/>
          </a:bodyPr>
          <a:lstStyle/>
          <a:p>
            <a:r>
              <a:rPr lang="et-EE" dirty="0"/>
              <a:t>Have </a:t>
            </a:r>
            <a:r>
              <a:rPr lang="et-EE" dirty="0" err="1"/>
              <a:t>you</a:t>
            </a:r>
            <a:r>
              <a:rPr lang="et-EE" dirty="0"/>
              <a:t> </a:t>
            </a:r>
            <a:r>
              <a:rPr lang="et-EE" dirty="0" err="1"/>
              <a:t>been</a:t>
            </a:r>
            <a:r>
              <a:rPr lang="et-EE" dirty="0"/>
              <a:t> </a:t>
            </a:r>
            <a:r>
              <a:rPr lang="et-EE" dirty="0" err="1"/>
              <a:t>asked</a:t>
            </a:r>
            <a:r>
              <a:rPr lang="et-EE" dirty="0"/>
              <a:t> </a:t>
            </a:r>
            <a:r>
              <a:rPr lang="et-EE" dirty="0" err="1"/>
              <a:t>about</a:t>
            </a:r>
            <a:r>
              <a:rPr lang="et-EE" dirty="0"/>
              <a:t> </a:t>
            </a:r>
            <a:r>
              <a:rPr lang="et-EE" dirty="0" err="1"/>
              <a:t>your</a:t>
            </a:r>
            <a:r>
              <a:rPr lang="et-EE" dirty="0"/>
              <a:t> </a:t>
            </a:r>
            <a:r>
              <a:rPr lang="et-EE" dirty="0" err="1"/>
              <a:t>level</a:t>
            </a:r>
            <a:r>
              <a:rPr lang="et-EE" dirty="0"/>
              <a:t> of </a:t>
            </a:r>
            <a:r>
              <a:rPr lang="et-EE" dirty="0" err="1"/>
              <a:t>sustainability</a:t>
            </a:r>
            <a:r>
              <a:rPr lang="et-EE" dirty="0"/>
              <a:t>?</a:t>
            </a:r>
            <a:endParaRPr lang="et-EE" sz="1200" dirty="0"/>
          </a:p>
        </p:txBody>
      </p:sp>
      <p:grpSp>
        <p:nvGrpSpPr>
          <p:cNvPr id="4" name="Group 25146">
            <a:extLst>
              <a:ext uri="{FF2B5EF4-FFF2-40B4-BE49-F238E27FC236}">
                <a16:creationId xmlns:a16="http://schemas.microsoft.com/office/drawing/2014/main" xmlns="" id="{6FC2E1A5-ABBB-3475-8E4D-B81682375CB7}"/>
              </a:ext>
            </a:extLst>
          </p:cNvPr>
          <p:cNvGrpSpPr/>
          <p:nvPr/>
        </p:nvGrpSpPr>
        <p:grpSpPr>
          <a:xfrm>
            <a:off x="1896381" y="2177144"/>
            <a:ext cx="8147505" cy="4122056"/>
            <a:chOff x="0" y="0"/>
            <a:chExt cx="7398777" cy="3645638"/>
          </a:xfrm>
        </p:grpSpPr>
        <p:sp>
          <p:nvSpPr>
            <p:cNvPr id="5" name="Rectangle 25143">
              <a:extLst>
                <a:ext uri="{FF2B5EF4-FFF2-40B4-BE49-F238E27FC236}">
                  <a16:creationId xmlns:a16="http://schemas.microsoft.com/office/drawing/2014/main" xmlns="" id="{F11AD64B-8F89-AFF5-110B-3685D6C963B7}"/>
                </a:ext>
              </a:extLst>
            </p:cNvPr>
            <p:cNvSpPr/>
            <p:nvPr/>
          </p:nvSpPr>
          <p:spPr>
            <a:xfrm>
              <a:off x="590130" y="2654629"/>
              <a:ext cx="600718"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28</a:t>
              </a:r>
              <a:endParaRPr lang="et-EE" sz="1100">
                <a:solidFill>
                  <a:srgbClr val="000000"/>
                </a:solidFill>
                <a:effectLst/>
                <a:latin typeface="Calibri" panose="020F0502020204030204" pitchFamily="34" charset="0"/>
                <a:ea typeface="Calibri" panose="020F0502020204030204" pitchFamily="34" charset="0"/>
              </a:endParaRPr>
            </a:p>
          </p:txBody>
        </p:sp>
        <p:sp>
          <p:nvSpPr>
            <p:cNvPr id="6" name="Rectangle 25144">
              <a:extLst>
                <a:ext uri="{FF2B5EF4-FFF2-40B4-BE49-F238E27FC236}">
                  <a16:creationId xmlns:a16="http://schemas.microsoft.com/office/drawing/2014/main" xmlns="" id="{C3B7F982-148C-60C9-6924-197FA25B825A}"/>
                </a:ext>
              </a:extLst>
            </p:cNvPr>
            <p:cNvSpPr/>
            <p:nvPr/>
          </p:nvSpPr>
          <p:spPr>
            <a:xfrm>
              <a:off x="1040984" y="2654629"/>
              <a:ext cx="630862"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 </a:t>
              </a:r>
              <a:endParaRPr lang="et-EE" sz="1100">
                <a:solidFill>
                  <a:srgbClr val="000000"/>
                </a:solidFill>
                <a:effectLst/>
                <a:latin typeface="Calibri" panose="020F0502020204030204" pitchFamily="34" charset="0"/>
                <a:ea typeface="Calibri" panose="020F0502020204030204" pitchFamily="34" charset="0"/>
              </a:endParaRPr>
            </a:p>
          </p:txBody>
        </p:sp>
        <p:sp>
          <p:nvSpPr>
            <p:cNvPr id="7" name="Rectangle 471">
              <a:extLst>
                <a:ext uri="{FF2B5EF4-FFF2-40B4-BE49-F238E27FC236}">
                  <a16:creationId xmlns:a16="http://schemas.microsoft.com/office/drawing/2014/main" xmlns="" id="{FB861A97-E5CD-E0B4-4380-D9DC0D044390}"/>
                </a:ext>
              </a:extLst>
            </p:cNvPr>
            <p:cNvSpPr/>
            <p:nvPr/>
          </p:nvSpPr>
          <p:spPr>
            <a:xfrm>
              <a:off x="1515198" y="2812180"/>
              <a:ext cx="394743"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No </a:t>
              </a:r>
              <a:endParaRPr lang="et-EE" sz="1100">
                <a:solidFill>
                  <a:srgbClr val="000000"/>
                </a:solidFill>
                <a:effectLst/>
                <a:latin typeface="Calibri" panose="020F0502020204030204" pitchFamily="34" charset="0"/>
                <a:ea typeface="Calibri" panose="020F0502020204030204" pitchFamily="34" charset="0"/>
              </a:endParaRPr>
            </a:p>
          </p:txBody>
        </p:sp>
        <p:sp>
          <p:nvSpPr>
            <p:cNvPr id="8" name="Rectangle 25139">
              <a:extLst>
                <a:ext uri="{FF2B5EF4-FFF2-40B4-BE49-F238E27FC236}">
                  <a16:creationId xmlns:a16="http://schemas.microsoft.com/office/drawing/2014/main" xmlns="" id="{E28769CE-3FA0-07A1-FE8B-9CDCDCADF82E}"/>
                </a:ext>
              </a:extLst>
            </p:cNvPr>
            <p:cNvSpPr/>
            <p:nvPr/>
          </p:nvSpPr>
          <p:spPr>
            <a:xfrm>
              <a:off x="0" y="210518"/>
              <a:ext cx="600718"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22</a:t>
              </a:r>
              <a:endParaRPr lang="et-EE" sz="1100">
                <a:solidFill>
                  <a:srgbClr val="000000"/>
                </a:solidFill>
                <a:effectLst/>
                <a:latin typeface="Calibri" panose="020F0502020204030204" pitchFamily="34" charset="0"/>
                <a:ea typeface="Calibri" panose="020F0502020204030204" pitchFamily="34" charset="0"/>
              </a:endParaRPr>
            </a:p>
          </p:txBody>
        </p:sp>
        <p:sp>
          <p:nvSpPr>
            <p:cNvPr id="9" name="Rectangle 25140">
              <a:extLst>
                <a:ext uri="{FF2B5EF4-FFF2-40B4-BE49-F238E27FC236}">
                  <a16:creationId xmlns:a16="http://schemas.microsoft.com/office/drawing/2014/main" xmlns="" id="{8E198E61-A74B-AF40-C625-AB9F4E19F94D}"/>
                </a:ext>
              </a:extLst>
            </p:cNvPr>
            <p:cNvSpPr/>
            <p:nvPr/>
          </p:nvSpPr>
          <p:spPr>
            <a:xfrm>
              <a:off x="450854" y="210518"/>
              <a:ext cx="481116"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a:t>
              </a:r>
              <a:endParaRPr lang="et-EE" sz="1100">
                <a:solidFill>
                  <a:srgbClr val="000000"/>
                </a:solidFill>
                <a:effectLst/>
                <a:latin typeface="Calibri" panose="020F0502020204030204" pitchFamily="34" charset="0"/>
                <a:ea typeface="Calibri" panose="020F0502020204030204" pitchFamily="34" charset="0"/>
              </a:endParaRPr>
            </a:p>
          </p:txBody>
        </p:sp>
        <p:sp>
          <p:nvSpPr>
            <p:cNvPr id="10" name="Rectangle 473">
              <a:extLst>
                <a:ext uri="{FF2B5EF4-FFF2-40B4-BE49-F238E27FC236}">
                  <a16:creationId xmlns:a16="http://schemas.microsoft.com/office/drawing/2014/main" xmlns="" id="{BEF31656-40AF-0EC2-7C07-D8FF00A5353E}"/>
                </a:ext>
              </a:extLst>
            </p:cNvPr>
            <p:cNvSpPr/>
            <p:nvPr/>
          </p:nvSpPr>
          <p:spPr>
            <a:xfrm>
              <a:off x="925068" y="368069"/>
              <a:ext cx="492795"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I am</a:t>
              </a:r>
              <a:endParaRPr lang="et-EE" sz="1100">
                <a:solidFill>
                  <a:srgbClr val="000000"/>
                </a:solidFill>
                <a:effectLst/>
                <a:latin typeface="Calibri" panose="020F0502020204030204" pitchFamily="34" charset="0"/>
                <a:ea typeface="Calibri" panose="020F0502020204030204" pitchFamily="34" charset="0"/>
              </a:endParaRPr>
            </a:p>
          </p:txBody>
        </p:sp>
        <p:sp>
          <p:nvSpPr>
            <p:cNvPr id="11" name="Rectangle 474">
              <a:extLst>
                <a:ext uri="{FF2B5EF4-FFF2-40B4-BE49-F238E27FC236}">
                  <a16:creationId xmlns:a16="http://schemas.microsoft.com/office/drawing/2014/main" xmlns="" id="{F400836B-77EA-F0C5-9999-7D411082343C}"/>
                </a:ext>
              </a:extLst>
            </p:cNvPr>
            <p:cNvSpPr/>
            <p:nvPr/>
          </p:nvSpPr>
          <p:spPr>
            <a:xfrm>
              <a:off x="1347216" y="368069"/>
              <a:ext cx="354204"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not</a:t>
              </a:r>
              <a:endParaRPr lang="et-EE" sz="1100">
                <a:solidFill>
                  <a:srgbClr val="000000"/>
                </a:solidFill>
                <a:effectLst/>
                <a:latin typeface="Calibri" panose="020F0502020204030204" pitchFamily="34" charset="0"/>
                <a:ea typeface="Calibri" panose="020F0502020204030204" pitchFamily="34" charset="0"/>
              </a:endParaRPr>
            </a:p>
          </p:txBody>
        </p:sp>
        <p:sp>
          <p:nvSpPr>
            <p:cNvPr id="12" name="Rectangle 475">
              <a:extLst>
                <a:ext uri="{FF2B5EF4-FFF2-40B4-BE49-F238E27FC236}">
                  <a16:creationId xmlns:a16="http://schemas.microsoft.com/office/drawing/2014/main" xmlns="" id="{6CB17798-1648-6266-BCCE-B35F6BCFEB6B}"/>
                </a:ext>
              </a:extLst>
            </p:cNvPr>
            <p:cNvSpPr/>
            <p:nvPr/>
          </p:nvSpPr>
          <p:spPr>
            <a:xfrm>
              <a:off x="1665732" y="368069"/>
              <a:ext cx="690166"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aware</a:t>
              </a:r>
              <a:endParaRPr lang="et-EE" sz="1100">
                <a:solidFill>
                  <a:srgbClr val="000000"/>
                </a:solidFill>
                <a:effectLst/>
                <a:latin typeface="Calibri" panose="020F0502020204030204" pitchFamily="34" charset="0"/>
                <a:ea typeface="Calibri" panose="020F0502020204030204" pitchFamily="34" charset="0"/>
              </a:endParaRPr>
            </a:p>
          </p:txBody>
        </p:sp>
        <p:sp>
          <p:nvSpPr>
            <p:cNvPr id="13" name="Rectangle 476">
              <a:extLst>
                <a:ext uri="{FF2B5EF4-FFF2-40B4-BE49-F238E27FC236}">
                  <a16:creationId xmlns:a16="http://schemas.microsoft.com/office/drawing/2014/main" xmlns="" id="{CF7248F1-CDBE-EE0F-E259-CD678DFBF3CF}"/>
                </a:ext>
              </a:extLst>
            </p:cNvPr>
            <p:cNvSpPr/>
            <p:nvPr/>
          </p:nvSpPr>
          <p:spPr>
            <a:xfrm>
              <a:off x="2238756" y="368069"/>
              <a:ext cx="212320"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of</a:t>
              </a:r>
              <a:endParaRPr lang="et-EE" sz="1100">
                <a:solidFill>
                  <a:srgbClr val="000000"/>
                </a:solidFill>
                <a:effectLst/>
                <a:latin typeface="Calibri" panose="020F0502020204030204" pitchFamily="34" charset="0"/>
                <a:ea typeface="Calibri" panose="020F0502020204030204" pitchFamily="34" charset="0"/>
              </a:endParaRPr>
            </a:p>
          </p:txBody>
        </p:sp>
        <p:sp>
          <p:nvSpPr>
            <p:cNvPr id="14" name="Rectangle 477">
              <a:extLst>
                <a:ext uri="{FF2B5EF4-FFF2-40B4-BE49-F238E27FC236}">
                  <a16:creationId xmlns:a16="http://schemas.microsoft.com/office/drawing/2014/main" xmlns="" id="{8239C882-443D-3062-ED75-7501DD25344A}"/>
                </a:ext>
              </a:extLst>
            </p:cNvPr>
            <p:cNvSpPr/>
            <p:nvPr/>
          </p:nvSpPr>
          <p:spPr>
            <a:xfrm>
              <a:off x="2449068" y="368069"/>
              <a:ext cx="198132"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it </a:t>
              </a:r>
              <a:endParaRPr lang="et-EE" sz="1100">
                <a:solidFill>
                  <a:srgbClr val="000000"/>
                </a:solidFill>
                <a:effectLst/>
                <a:latin typeface="Calibri" panose="020F0502020204030204" pitchFamily="34" charset="0"/>
                <a:ea typeface="Calibri" panose="020F0502020204030204" pitchFamily="34" charset="0"/>
              </a:endParaRPr>
            </a:p>
          </p:txBody>
        </p:sp>
        <p:sp>
          <p:nvSpPr>
            <p:cNvPr id="15" name="Rectangle 25141">
              <a:extLst>
                <a:ext uri="{FF2B5EF4-FFF2-40B4-BE49-F238E27FC236}">
                  <a16:creationId xmlns:a16="http://schemas.microsoft.com/office/drawing/2014/main" xmlns="" id="{27D0EF8B-E817-3B3F-63CC-BC93F62C9088}"/>
                </a:ext>
              </a:extLst>
            </p:cNvPr>
            <p:cNvSpPr/>
            <p:nvPr/>
          </p:nvSpPr>
          <p:spPr>
            <a:xfrm>
              <a:off x="6061231" y="1585157"/>
              <a:ext cx="600718"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50</a:t>
              </a:r>
              <a:endParaRPr lang="et-EE" sz="1100">
                <a:solidFill>
                  <a:srgbClr val="000000"/>
                </a:solidFill>
                <a:effectLst/>
                <a:latin typeface="Calibri" panose="020F0502020204030204" pitchFamily="34" charset="0"/>
                <a:ea typeface="Calibri" panose="020F0502020204030204" pitchFamily="34" charset="0"/>
              </a:endParaRPr>
            </a:p>
          </p:txBody>
        </p:sp>
        <p:sp>
          <p:nvSpPr>
            <p:cNvPr id="16" name="Rectangle 25142">
              <a:extLst>
                <a:ext uri="{FF2B5EF4-FFF2-40B4-BE49-F238E27FC236}">
                  <a16:creationId xmlns:a16="http://schemas.microsoft.com/office/drawing/2014/main" xmlns="" id="{4F2A2143-818C-1F8D-D8F6-6D997D111C9E}"/>
                </a:ext>
              </a:extLst>
            </p:cNvPr>
            <p:cNvSpPr/>
            <p:nvPr/>
          </p:nvSpPr>
          <p:spPr>
            <a:xfrm>
              <a:off x="6512085" y="1585157"/>
              <a:ext cx="630863"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 </a:t>
              </a:r>
              <a:endParaRPr lang="et-EE" sz="1100">
                <a:solidFill>
                  <a:srgbClr val="000000"/>
                </a:solidFill>
                <a:effectLst/>
                <a:latin typeface="Calibri" panose="020F0502020204030204" pitchFamily="34" charset="0"/>
                <a:ea typeface="Calibri" panose="020F0502020204030204" pitchFamily="34" charset="0"/>
              </a:endParaRPr>
            </a:p>
          </p:txBody>
        </p:sp>
        <p:sp>
          <p:nvSpPr>
            <p:cNvPr id="17" name="Rectangle 479">
              <a:extLst>
                <a:ext uri="{FF2B5EF4-FFF2-40B4-BE49-F238E27FC236}">
                  <a16:creationId xmlns:a16="http://schemas.microsoft.com/office/drawing/2014/main" xmlns="" id="{B936C83D-571B-A36E-3381-256A327C8205}"/>
                </a:ext>
              </a:extLst>
            </p:cNvPr>
            <p:cNvSpPr/>
            <p:nvPr/>
          </p:nvSpPr>
          <p:spPr>
            <a:xfrm>
              <a:off x="6986299" y="1742708"/>
              <a:ext cx="412478"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Yes</a:t>
              </a:r>
              <a:endParaRPr lang="et-EE" sz="1100">
                <a:solidFill>
                  <a:srgbClr val="000000"/>
                </a:solidFill>
                <a:effectLst/>
                <a:latin typeface="Calibri" panose="020F0502020204030204" pitchFamily="34" charset="0"/>
                <a:ea typeface="Calibri" panose="020F0502020204030204" pitchFamily="34" charset="0"/>
              </a:endParaRPr>
            </a:p>
          </p:txBody>
        </p:sp>
        <p:sp>
          <p:nvSpPr>
            <p:cNvPr id="18" name="Shape 480">
              <a:extLst>
                <a:ext uri="{FF2B5EF4-FFF2-40B4-BE49-F238E27FC236}">
                  <a16:creationId xmlns:a16="http://schemas.microsoft.com/office/drawing/2014/main" xmlns="" id="{2A0A1DDE-42CD-DAF0-CA83-65BB5D354BFC}"/>
                </a:ext>
              </a:extLst>
            </p:cNvPr>
            <p:cNvSpPr/>
            <p:nvPr/>
          </p:nvSpPr>
          <p:spPr>
            <a:xfrm>
              <a:off x="4006458" y="1"/>
              <a:ext cx="1822819" cy="3645637"/>
            </a:xfrm>
            <a:custGeom>
              <a:avLst/>
              <a:gdLst/>
              <a:ahLst/>
              <a:cxnLst/>
              <a:rect l="0" t="0" r="0" b="0"/>
              <a:pathLst>
                <a:path w="1822819" h="3645637">
                  <a:moveTo>
                    <a:pt x="0" y="0"/>
                  </a:moveTo>
                  <a:cubicBezTo>
                    <a:pt x="1006716" y="0"/>
                    <a:pt x="1822819" y="816102"/>
                    <a:pt x="1822819" y="1822819"/>
                  </a:cubicBezTo>
                  <a:cubicBezTo>
                    <a:pt x="1822819" y="2829535"/>
                    <a:pt x="1006716" y="3645637"/>
                    <a:pt x="0" y="3645637"/>
                  </a:cubicBezTo>
                  <a:lnTo>
                    <a:pt x="0" y="0"/>
                  </a:lnTo>
                  <a:close/>
                </a:path>
              </a:pathLst>
            </a:custGeom>
            <a:ln w="0" cap="flat">
              <a:miter lim="127000"/>
            </a:ln>
          </p:spPr>
          <p:style>
            <a:lnRef idx="0">
              <a:srgbClr val="000000">
                <a:alpha val="0"/>
              </a:srgbClr>
            </a:lnRef>
            <a:fillRef idx="1">
              <a:srgbClr val="FFC000"/>
            </a:fillRef>
            <a:effectRef idx="0">
              <a:scrgbClr r="0" g="0" b="0"/>
            </a:effectRef>
            <a:fontRef idx="none"/>
          </p:style>
          <p:txBody>
            <a:bodyPr/>
            <a:lstStyle/>
            <a:p>
              <a:endParaRPr lang="et-EE"/>
            </a:p>
          </p:txBody>
        </p:sp>
        <p:sp>
          <p:nvSpPr>
            <p:cNvPr id="19" name="Shape 481">
              <a:extLst>
                <a:ext uri="{FF2B5EF4-FFF2-40B4-BE49-F238E27FC236}">
                  <a16:creationId xmlns:a16="http://schemas.microsoft.com/office/drawing/2014/main" xmlns="" id="{043AC9F4-EC0B-7BEF-BAC6-0A08F1CBB6AB}"/>
                </a:ext>
              </a:extLst>
            </p:cNvPr>
            <p:cNvSpPr/>
            <p:nvPr/>
          </p:nvSpPr>
          <p:spPr>
            <a:xfrm>
              <a:off x="4006458" y="1"/>
              <a:ext cx="1822819" cy="3645637"/>
            </a:xfrm>
            <a:custGeom>
              <a:avLst/>
              <a:gdLst/>
              <a:ahLst/>
              <a:cxnLst/>
              <a:rect l="0" t="0" r="0" b="0"/>
              <a:pathLst>
                <a:path w="1822819" h="3645637">
                  <a:moveTo>
                    <a:pt x="0" y="0"/>
                  </a:moveTo>
                  <a:cubicBezTo>
                    <a:pt x="1006716" y="0"/>
                    <a:pt x="1822819" y="816102"/>
                    <a:pt x="1822819" y="1822819"/>
                  </a:cubicBezTo>
                  <a:cubicBezTo>
                    <a:pt x="1822819" y="2829535"/>
                    <a:pt x="1006716" y="3645637"/>
                    <a:pt x="0" y="3645637"/>
                  </a:cubicBezTo>
                  <a:lnTo>
                    <a:pt x="0" y="0"/>
                  </a:lnTo>
                  <a:close/>
                </a:path>
              </a:pathLst>
            </a:custGeom>
            <a:ln w="19050" cap="flat">
              <a:round/>
            </a:ln>
          </p:spPr>
          <p:style>
            <a:lnRef idx="1">
              <a:srgbClr val="FFFFFF"/>
            </a:lnRef>
            <a:fillRef idx="0">
              <a:srgbClr val="000000">
                <a:alpha val="0"/>
              </a:srgbClr>
            </a:fillRef>
            <a:effectRef idx="0">
              <a:scrgbClr r="0" g="0" b="0"/>
            </a:effectRef>
            <a:fontRef idx="none"/>
          </p:style>
          <p:txBody>
            <a:bodyPr/>
            <a:lstStyle/>
            <a:p>
              <a:endParaRPr lang="et-EE"/>
            </a:p>
          </p:txBody>
        </p:sp>
        <p:sp>
          <p:nvSpPr>
            <p:cNvPr id="20" name="Shape 482">
              <a:extLst>
                <a:ext uri="{FF2B5EF4-FFF2-40B4-BE49-F238E27FC236}">
                  <a16:creationId xmlns:a16="http://schemas.microsoft.com/office/drawing/2014/main" xmlns="" id="{0BE16293-7DD0-115A-5EE0-4D198895E293}"/>
                </a:ext>
              </a:extLst>
            </p:cNvPr>
            <p:cNvSpPr/>
            <p:nvPr/>
          </p:nvSpPr>
          <p:spPr>
            <a:xfrm>
              <a:off x="2183639" y="1537661"/>
              <a:ext cx="1822819" cy="2107971"/>
            </a:xfrm>
            <a:custGeom>
              <a:avLst/>
              <a:gdLst/>
              <a:ahLst/>
              <a:cxnLst/>
              <a:rect l="0" t="0" r="0" b="0"/>
              <a:pathLst>
                <a:path w="1822819" h="2107971">
                  <a:moveTo>
                    <a:pt x="22441" y="0"/>
                  </a:moveTo>
                  <a:lnTo>
                    <a:pt x="1822819" y="285153"/>
                  </a:lnTo>
                  <a:lnTo>
                    <a:pt x="1822819" y="2107971"/>
                  </a:lnTo>
                  <a:cubicBezTo>
                    <a:pt x="816102" y="2107971"/>
                    <a:pt x="0" y="1291869"/>
                    <a:pt x="0" y="285153"/>
                  </a:cubicBezTo>
                  <a:cubicBezTo>
                    <a:pt x="0" y="189662"/>
                    <a:pt x="7506" y="94323"/>
                    <a:pt x="22441" y="0"/>
                  </a:cubicBezTo>
                  <a:close/>
                </a:path>
              </a:pathLst>
            </a:custGeom>
            <a:ln w="0" cap="flat">
              <a:round/>
            </a:ln>
          </p:spPr>
          <p:style>
            <a:lnRef idx="0">
              <a:srgbClr val="000000">
                <a:alpha val="0"/>
              </a:srgbClr>
            </a:lnRef>
            <a:fillRef idx="1">
              <a:srgbClr val="23772B"/>
            </a:fillRef>
            <a:effectRef idx="0">
              <a:scrgbClr r="0" g="0" b="0"/>
            </a:effectRef>
            <a:fontRef idx="none"/>
          </p:style>
          <p:txBody>
            <a:bodyPr/>
            <a:lstStyle/>
            <a:p>
              <a:endParaRPr lang="et-EE"/>
            </a:p>
          </p:txBody>
        </p:sp>
        <p:sp>
          <p:nvSpPr>
            <p:cNvPr id="21" name="Shape 483">
              <a:extLst>
                <a:ext uri="{FF2B5EF4-FFF2-40B4-BE49-F238E27FC236}">
                  <a16:creationId xmlns:a16="http://schemas.microsoft.com/office/drawing/2014/main" xmlns="" id="{5D91D378-437A-5CD3-8E42-7466F0E3D71F}"/>
                </a:ext>
              </a:extLst>
            </p:cNvPr>
            <p:cNvSpPr/>
            <p:nvPr/>
          </p:nvSpPr>
          <p:spPr>
            <a:xfrm>
              <a:off x="2183639" y="1537661"/>
              <a:ext cx="1822819" cy="2107971"/>
            </a:xfrm>
            <a:custGeom>
              <a:avLst/>
              <a:gdLst/>
              <a:ahLst/>
              <a:cxnLst/>
              <a:rect l="0" t="0" r="0" b="0"/>
              <a:pathLst>
                <a:path w="1822819" h="2107971">
                  <a:moveTo>
                    <a:pt x="1822819" y="2107971"/>
                  </a:moveTo>
                  <a:cubicBezTo>
                    <a:pt x="816102" y="2107971"/>
                    <a:pt x="0" y="1291869"/>
                    <a:pt x="0" y="285153"/>
                  </a:cubicBezTo>
                  <a:cubicBezTo>
                    <a:pt x="0" y="189662"/>
                    <a:pt x="7506" y="94323"/>
                    <a:pt x="22441" y="0"/>
                  </a:cubicBezTo>
                  <a:lnTo>
                    <a:pt x="1822819" y="285153"/>
                  </a:lnTo>
                  <a:lnTo>
                    <a:pt x="1822819" y="2107971"/>
                  </a:lnTo>
                  <a:close/>
                </a:path>
              </a:pathLst>
            </a:custGeom>
            <a:ln w="19050" cap="flat">
              <a:round/>
            </a:ln>
          </p:spPr>
          <p:style>
            <a:lnRef idx="1">
              <a:srgbClr val="FFFFFF"/>
            </a:lnRef>
            <a:fillRef idx="0">
              <a:srgbClr val="000000">
                <a:alpha val="0"/>
              </a:srgbClr>
            </a:fillRef>
            <a:effectRef idx="0">
              <a:scrgbClr r="0" g="0" b="0"/>
            </a:effectRef>
            <a:fontRef idx="none"/>
          </p:style>
          <p:txBody>
            <a:bodyPr/>
            <a:lstStyle/>
            <a:p>
              <a:endParaRPr lang="et-EE"/>
            </a:p>
          </p:txBody>
        </p:sp>
        <p:sp>
          <p:nvSpPr>
            <p:cNvPr id="22" name="Shape 484">
              <a:extLst>
                <a:ext uri="{FF2B5EF4-FFF2-40B4-BE49-F238E27FC236}">
                  <a16:creationId xmlns:a16="http://schemas.microsoft.com/office/drawing/2014/main" xmlns="" id="{DFAE5C9A-337B-5B0C-F55E-26FF177CF88B}"/>
                </a:ext>
              </a:extLst>
            </p:cNvPr>
            <p:cNvSpPr/>
            <p:nvPr/>
          </p:nvSpPr>
          <p:spPr>
            <a:xfrm>
              <a:off x="2206084" y="0"/>
              <a:ext cx="1800377" cy="1822818"/>
            </a:xfrm>
            <a:custGeom>
              <a:avLst/>
              <a:gdLst/>
              <a:ahLst/>
              <a:cxnLst/>
              <a:rect l="0" t="0" r="0" b="0"/>
              <a:pathLst>
                <a:path w="1800377" h="1822818">
                  <a:moveTo>
                    <a:pt x="1800377" y="0"/>
                  </a:moveTo>
                  <a:lnTo>
                    <a:pt x="1800377" y="1822818"/>
                  </a:lnTo>
                  <a:lnTo>
                    <a:pt x="0" y="1537665"/>
                  </a:lnTo>
                  <a:cubicBezTo>
                    <a:pt x="140259" y="652069"/>
                    <a:pt x="903745" y="0"/>
                    <a:pt x="1800377" y="0"/>
                  </a:cubicBezTo>
                  <a:close/>
                </a:path>
              </a:pathLst>
            </a:custGeom>
            <a:ln w="0" cap="flat">
              <a:round/>
            </a:ln>
          </p:spPr>
          <p:style>
            <a:lnRef idx="0">
              <a:srgbClr val="000000">
                <a:alpha val="0"/>
              </a:srgbClr>
            </a:lnRef>
            <a:fillRef idx="1">
              <a:srgbClr val="66D44C"/>
            </a:fillRef>
            <a:effectRef idx="0">
              <a:scrgbClr r="0" g="0" b="0"/>
            </a:effectRef>
            <a:fontRef idx="none"/>
          </p:style>
          <p:txBody>
            <a:bodyPr/>
            <a:lstStyle/>
            <a:p>
              <a:endParaRPr lang="et-EE"/>
            </a:p>
          </p:txBody>
        </p:sp>
        <p:sp>
          <p:nvSpPr>
            <p:cNvPr id="23" name="Shape 485">
              <a:extLst>
                <a:ext uri="{FF2B5EF4-FFF2-40B4-BE49-F238E27FC236}">
                  <a16:creationId xmlns:a16="http://schemas.microsoft.com/office/drawing/2014/main" xmlns="" id="{AEAA8896-B32D-3A30-98D6-7BDC945DBEC3}"/>
                </a:ext>
              </a:extLst>
            </p:cNvPr>
            <p:cNvSpPr/>
            <p:nvPr/>
          </p:nvSpPr>
          <p:spPr>
            <a:xfrm>
              <a:off x="2206084" y="0"/>
              <a:ext cx="1800377" cy="1822818"/>
            </a:xfrm>
            <a:custGeom>
              <a:avLst/>
              <a:gdLst/>
              <a:ahLst/>
              <a:cxnLst/>
              <a:rect l="0" t="0" r="0" b="0"/>
              <a:pathLst>
                <a:path w="1800377" h="1822818">
                  <a:moveTo>
                    <a:pt x="0" y="1537665"/>
                  </a:moveTo>
                  <a:cubicBezTo>
                    <a:pt x="140259" y="652069"/>
                    <a:pt x="903745" y="0"/>
                    <a:pt x="1800377" y="0"/>
                  </a:cubicBezTo>
                  <a:lnTo>
                    <a:pt x="1800377" y="1822818"/>
                  </a:lnTo>
                  <a:lnTo>
                    <a:pt x="0" y="1537665"/>
                  </a:lnTo>
                  <a:close/>
                </a:path>
              </a:pathLst>
            </a:custGeom>
            <a:ln w="19050" cap="flat">
              <a:round/>
            </a:ln>
          </p:spPr>
          <p:style>
            <a:lnRef idx="1">
              <a:srgbClr val="FFFFFF"/>
            </a:lnRef>
            <a:fillRef idx="0">
              <a:srgbClr val="000000">
                <a:alpha val="0"/>
              </a:srgbClr>
            </a:fillRef>
            <a:effectRef idx="0">
              <a:scrgbClr r="0" g="0" b="0"/>
            </a:effectRef>
            <a:fontRef idx="none"/>
          </p:style>
          <p:txBody>
            <a:bodyPr/>
            <a:lstStyle/>
            <a:p>
              <a:endParaRPr lang="et-EE"/>
            </a:p>
          </p:txBody>
        </p:sp>
      </p:grpSp>
    </p:spTree>
    <p:extLst>
      <p:ext uri="{BB962C8B-B14F-4D97-AF65-F5344CB8AC3E}">
        <p14:creationId xmlns:p14="http://schemas.microsoft.com/office/powerpoint/2010/main" xmlns="" val="318577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C63F17C1-5DF1-5C1E-32B5-333D1625883A}"/>
              </a:ext>
            </a:extLst>
          </p:cNvPr>
          <p:cNvSpPr>
            <a:spLocks noGrp="1"/>
          </p:cNvSpPr>
          <p:nvPr>
            <p:ph type="title"/>
          </p:nvPr>
        </p:nvSpPr>
        <p:spPr>
          <a:xfrm>
            <a:off x="1902062" y="388468"/>
            <a:ext cx="7958331" cy="1077229"/>
          </a:xfrm>
        </p:spPr>
        <p:txBody>
          <a:bodyPr/>
          <a:lstStyle/>
          <a:p>
            <a:r>
              <a:rPr lang="et-EE" dirty="0"/>
              <a:t>Are </a:t>
            </a:r>
            <a:r>
              <a:rPr lang="et-EE" dirty="0" err="1"/>
              <a:t>you</a:t>
            </a:r>
            <a:r>
              <a:rPr lang="et-EE" dirty="0"/>
              <a:t> </a:t>
            </a:r>
            <a:r>
              <a:rPr lang="et-EE" dirty="0" err="1"/>
              <a:t>aware</a:t>
            </a:r>
            <a:r>
              <a:rPr lang="et-EE" dirty="0"/>
              <a:t>, </a:t>
            </a:r>
            <a:r>
              <a:rPr lang="et-EE" dirty="0" err="1"/>
              <a:t>how</a:t>
            </a:r>
            <a:r>
              <a:rPr lang="et-EE" dirty="0"/>
              <a:t> </a:t>
            </a:r>
            <a:r>
              <a:rPr lang="et-EE" dirty="0" err="1"/>
              <a:t>the</a:t>
            </a:r>
            <a:r>
              <a:rPr lang="et-EE" dirty="0"/>
              <a:t> </a:t>
            </a:r>
            <a:r>
              <a:rPr lang="et-EE" dirty="0" err="1"/>
              <a:t>sustainability</a:t>
            </a:r>
            <a:r>
              <a:rPr lang="et-EE" dirty="0"/>
              <a:t> </a:t>
            </a:r>
            <a:r>
              <a:rPr lang="et-EE" dirty="0" err="1"/>
              <a:t>reporting</a:t>
            </a:r>
            <a:r>
              <a:rPr lang="et-EE" dirty="0"/>
              <a:t> </a:t>
            </a:r>
            <a:r>
              <a:rPr lang="et-EE" dirty="0" err="1"/>
              <a:t>will</a:t>
            </a:r>
            <a:r>
              <a:rPr lang="et-EE" dirty="0"/>
              <a:t> </a:t>
            </a:r>
            <a:r>
              <a:rPr lang="et-EE" dirty="0" err="1"/>
              <a:t>affect</a:t>
            </a:r>
            <a:r>
              <a:rPr lang="et-EE" dirty="0"/>
              <a:t> </a:t>
            </a:r>
            <a:r>
              <a:rPr lang="et-EE" dirty="0" err="1"/>
              <a:t>you</a:t>
            </a:r>
            <a:r>
              <a:rPr lang="et-EE" dirty="0"/>
              <a:t>?</a:t>
            </a:r>
          </a:p>
        </p:txBody>
      </p:sp>
      <p:grpSp>
        <p:nvGrpSpPr>
          <p:cNvPr id="4" name="Group 25268">
            <a:extLst>
              <a:ext uri="{FF2B5EF4-FFF2-40B4-BE49-F238E27FC236}">
                <a16:creationId xmlns:a16="http://schemas.microsoft.com/office/drawing/2014/main" xmlns="" id="{CA24F7BF-E712-4D0E-3C1A-9001D10D881B}"/>
              </a:ext>
            </a:extLst>
          </p:cNvPr>
          <p:cNvGrpSpPr/>
          <p:nvPr/>
        </p:nvGrpSpPr>
        <p:grpSpPr>
          <a:xfrm>
            <a:off x="142044" y="1828800"/>
            <a:ext cx="10750997" cy="4891490"/>
            <a:chOff x="-14869" y="0"/>
            <a:chExt cx="9003747" cy="3778576"/>
          </a:xfrm>
        </p:grpSpPr>
        <p:sp>
          <p:nvSpPr>
            <p:cNvPr id="5" name="Rectangle 25232">
              <a:extLst>
                <a:ext uri="{FF2B5EF4-FFF2-40B4-BE49-F238E27FC236}">
                  <a16:creationId xmlns:a16="http://schemas.microsoft.com/office/drawing/2014/main" xmlns="" id="{AB3574F3-C847-1570-0AD6-4FBBB642FAC6}"/>
                </a:ext>
              </a:extLst>
            </p:cNvPr>
            <p:cNvSpPr/>
            <p:nvPr/>
          </p:nvSpPr>
          <p:spPr>
            <a:xfrm>
              <a:off x="2332134" y="404132"/>
              <a:ext cx="600718"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13</a:t>
              </a:r>
              <a:endParaRPr lang="et-EE" sz="1100">
                <a:solidFill>
                  <a:srgbClr val="000000"/>
                </a:solidFill>
                <a:effectLst/>
                <a:latin typeface="Calibri" panose="020F0502020204030204" pitchFamily="34" charset="0"/>
                <a:ea typeface="Calibri" panose="020F0502020204030204" pitchFamily="34" charset="0"/>
              </a:endParaRPr>
            </a:p>
          </p:txBody>
        </p:sp>
        <p:sp>
          <p:nvSpPr>
            <p:cNvPr id="6" name="Rectangle 25234">
              <a:extLst>
                <a:ext uri="{FF2B5EF4-FFF2-40B4-BE49-F238E27FC236}">
                  <a16:creationId xmlns:a16="http://schemas.microsoft.com/office/drawing/2014/main" xmlns="" id="{D0402B87-71FC-7596-B7C1-92526F392BC0}"/>
                </a:ext>
              </a:extLst>
            </p:cNvPr>
            <p:cNvSpPr/>
            <p:nvPr/>
          </p:nvSpPr>
          <p:spPr>
            <a:xfrm>
              <a:off x="2782988" y="404132"/>
              <a:ext cx="630863"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 </a:t>
              </a:r>
              <a:endParaRPr lang="et-EE" sz="1100">
                <a:solidFill>
                  <a:srgbClr val="000000"/>
                </a:solidFill>
                <a:effectLst/>
                <a:latin typeface="Calibri" panose="020F0502020204030204" pitchFamily="34" charset="0"/>
                <a:ea typeface="Calibri" panose="020F0502020204030204" pitchFamily="34" charset="0"/>
              </a:endParaRPr>
            </a:p>
          </p:txBody>
        </p:sp>
        <p:sp>
          <p:nvSpPr>
            <p:cNvPr id="7" name="Rectangle 503">
              <a:extLst>
                <a:ext uri="{FF2B5EF4-FFF2-40B4-BE49-F238E27FC236}">
                  <a16:creationId xmlns:a16="http://schemas.microsoft.com/office/drawing/2014/main" xmlns="" id="{DEF9156B-2C19-E049-61AB-E01BA0593F09}"/>
                </a:ext>
              </a:extLst>
            </p:cNvPr>
            <p:cNvSpPr/>
            <p:nvPr/>
          </p:nvSpPr>
          <p:spPr>
            <a:xfrm>
              <a:off x="3257202" y="561683"/>
              <a:ext cx="394743"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No </a:t>
              </a:r>
              <a:endParaRPr lang="et-EE" sz="1100">
                <a:solidFill>
                  <a:srgbClr val="000000"/>
                </a:solidFill>
                <a:effectLst/>
                <a:latin typeface="Calibri" panose="020F0502020204030204" pitchFamily="34" charset="0"/>
                <a:ea typeface="Calibri" panose="020F0502020204030204" pitchFamily="34" charset="0"/>
              </a:endParaRPr>
            </a:p>
          </p:txBody>
        </p:sp>
        <p:sp>
          <p:nvSpPr>
            <p:cNvPr id="8" name="Rectangle 25237">
              <a:extLst>
                <a:ext uri="{FF2B5EF4-FFF2-40B4-BE49-F238E27FC236}">
                  <a16:creationId xmlns:a16="http://schemas.microsoft.com/office/drawing/2014/main" xmlns="" id="{82E77078-8293-EB5D-8192-07F547309CE4}"/>
                </a:ext>
              </a:extLst>
            </p:cNvPr>
            <p:cNvSpPr/>
            <p:nvPr/>
          </p:nvSpPr>
          <p:spPr>
            <a:xfrm>
              <a:off x="6995526" y="2191349"/>
              <a:ext cx="600718"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65</a:t>
              </a:r>
              <a:endParaRPr lang="et-EE" sz="1100">
                <a:solidFill>
                  <a:srgbClr val="000000"/>
                </a:solidFill>
                <a:effectLst/>
                <a:latin typeface="Calibri" panose="020F0502020204030204" pitchFamily="34" charset="0"/>
                <a:ea typeface="Calibri" panose="020F0502020204030204" pitchFamily="34" charset="0"/>
              </a:endParaRPr>
            </a:p>
          </p:txBody>
        </p:sp>
        <p:sp>
          <p:nvSpPr>
            <p:cNvPr id="9" name="Rectangle 25239">
              <a:extLst>
                <a:ext uri="{FF2B5EF4-FFF2-40B4-BE49-F238E27FC236}">
                  <a16:creationId xmlns:a16="http://schemas.microsoft.com/office/drawing/2014/main" xmlns="" id="{1E5A517A-ED71-DDB5-F1C8-1B2BF99117A9}"/>
                </a:ext>
              </a:extLst>
            </p:cNvPr>
            <p:cNvSpPr/>
            <p:nvPr/>
          </p:nvSpPr>
          <p:spPr>
            <a:xfrm>
              <a:off x="7446380" y="2191349"/>
              <a:ext cx="630863"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 </a:t>
              </a:r>
              <a:endParaRPr lang="et-EE" sz="1100">
                <a:solidFill>
                  <a:srgbClr val="000000"/>
                </a:solidFill>
                <a:effectLst/>
                <a:latin typeface="Calibri" panose="020F0502020204030204" pitchFamily="34" charset="0"/>
                <a:ea typeface="Calibri" panose="020F0502020204030204" pitchFamily="34" charset="0"/>
              </a:endParaRPr>
            </a:p>
          </p:txBody>
        </p:sp>
        <p:sp>
          <p:nvSpPr>
            <p:cNvPr id="10" name="Rectangle 505">
              <a:extLst>
                <a:ext uri="{FF2B5EF4-FFF2-40B4-BE49-F238E27FC236}">
                  <a16:creationId xmlns:a16="http://schemas.microsoft.com/office/drawing/2014/main" xmlns="" id="{6311FCF6-571A-D55C-3110-104BE22D4928}"/>
                </a:ext>
              </a:extLst>
            </p:cNvPr>
            <p:cNvSpPr/>
            <p:nvPr/>
          </p:nvSpPr>
          <p:spPr>
            <a:xfrm>
              <a:off x="7920593" y="2348899"/>
              <a:ext cx="521932"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Only</a:t>
              </a:r>
              <a:endParaRPr lang="et-EE" sz="1100">
                <a:solidFill>
                  <a:srgbClr val="000000"/>
                </a:solidFill>
                <a:effectLst/>
                <a:latin typeface="Calibri" panose="020F0502020204030204" pitchFamily="34" charset="0"/>
                <a:ea typeface="Calibri" panose="020F0502020204030204" pitchFamily="34" charset="0"/>
              </a:endParaRPr>
            </a:p>
          </p:txBody>
        </p:sp>
        <p:sp>
          <p:nvSpPr>
            <p:cNvPr id="11" name="Rectangle 506">
              <a:extLst>
                <a:ext uri="{FF2B5EF4-FFF2-40B4-BE49-F238E27FC236}">
                  <a16:creationId xmlns:a16="http://schemas.microsoft.com/office/drawing/2014/main" xmlns="" id="{4571CB18-1E63-7CE9-7173-56843697B8A0}"/>
                </a:ext>
              </a:extLst>
            </p:cNvPr>
            <p:cNvSpPr/>
            <p:nvPr/>
          </p:nvSpPr>
          <p:spPr>
            <a:xfrm>
              <a:off x="8365600" y="2348899"/>
              <a:ext cx="623278"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partly</a:t>
              </a:r>
              <a:endParaRPr lang="et-EE" sz="1100">
                <a:solidFill>
                  <a:srgbClr val="000000"/>
                </a:solidFill>
                <a:effectLst/>
                <a:latin typeface="Calibri" panose="020F0502020204030204" pitchFamily="34" charset="0"/>
                <a:ea typeface="Calibri" panose="020F0502020204030204" pitchFamily="34" charset="0"/>
              </a:endParaRPr>
            </a:p>
          </p:txBody>
        </p:sp>
        <p:sp>
          <p:nvSpPr>
            <p:cNvPr id="12" name="Rectangle 25230">
              <a:extLst>
                <a:ext uri="{FF2B5EF4-FFF2-40B4-BE49-F238E27FC236}">
                  <a16:creationId xmlns:a16="http://schemas.microsoft.com/office/drawing/2014/main" xmlns="" id="{8AF9489F-AB95-6778-D54E-D5D6D4DFFD5D}"/>
                </a:ext>
              </a:extLst>
            </p:cNvPr>
            <p:cNvSpPr/>
            <p:nvPr/>
          </p:nvSpPr>
          <p:spPr>
            <a:xfrm>
              <a:off x="6372313" y="138855"/>
              <a:ext cx="600718"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17</a:t>
              </a:r>
              <a:endParaRPr lang="et-EE" sz="1100">
                <a:solidFill>
                  <a:srgbClr val="000000"/>
                </a:solidFill>
                <a:effectLst/>
                <a:latin typeface="Calibri" panose="020F0502020204030204" pitchFamily="34" charset="0"/>
                <a:ea typeface="Calibri" panose="020F0502020204030204" pitchFamily="34" charset="0"/>
              </a:endParaRPr>
            </a:p>
          </p:txBody>
        </p:sp>
        <p:sp>
          <p:nvSpPr>
            <p:cNvPr id="13" name="Rectangle 25231">
              <a:extLst>
                <a:ext uri="{FF2B5EF4-FFF2-40B4-BE49-F238E27FC236}">
                  <a16:creationId xmlns:a16="http://schemas.microsoft.com/office/drawing/2014/main" xmlns="" id="{B4BACE18-51DD-9622-D699-011299787760}"/>
                </a:ext>
              </a:extLst>
            </p:cNvPr>
            <p:cNvSpPr/>
            <p:nvPr/>
          </p:nvSpPr>
          <p:spPr>
            <a:xfrm>
              <a:off x="6823167" y="138855"/>
              <a:ext cx="630863" cy="508685"/>
            </a:xfrm>
            <a:prstGeom prst="rect">
              <a:avLst/>
            </a:prstGeom>
            <a:ln>
              <a:noFill/>
            </a:ln>
          </p:spPr>
          <p:txBody>
            <a:bodyPr vert="horz" lIns="0" tIns="0" rIns="0" bIns="0" rtlCol="0">
              <a:noAutofit/>
            </a:bodyPr>
            <a:lstStyle/>
            <a:p>
              <a:pPr>
                <a:lnSpc>
                  <a:spcPct val="107000"/>
                </a:lnSpc>
                <a:spcAft>
                  <a:spcPts val="800"/>
                </a:spcAft>
              </a:pPr>
              <a:r>
                <a:rPr lang="et-EE" sz="3200" b="1">
                  <a:solidFill>
                    <a:srgbClr val="23772B"/>
                  </a:solidFill>
                  <a:effectLst/>
                  <a:latin typeface="Arial" panose="020B0604020202020204" pitchFamily="34" charset="0"/>
                  <a:ea typeface="Arial" panose="020B0604020202020204" pitchFamily="34" charset="0"/>
                </a:rPr>
                <a:t>% </a:t>
              </a:r>
              <a:endParaRPr lang="et-EE" sz="1100">
                <a:solidFill>
                  <a:srgbClr val="000000"/>
                </a:solidFill>
                <a:effectLst/>
                <a:latin typeface="Calibri" panose="020F0502020204030204" pitchFamily="34" charset="0"/>
                <a:ea typeface="Calibri" panose="020F0502020204030204" pitchFamily="34" charset="0"/>
              </a:endParaRPr>
            </a:p>
          </p:txBody>
        </p:sp>
        <p:sp>
          <p:nvSpPr>
            <p:cNvPr id="14" name="Rectangle 508">
              <a:extLst>
                <a:ext uri="{FF2B5EF4-FFF2-40B4-BE49-F238E27FC236}">
                  <a16:creationId xmlns:a16="http://schemas.microsoft.com/office/drawing/2014/main" xmlns="" id="{3E5B4D95-C18D-1049-A2A4-3111077FEE25}"/>
                </a:ext>
              </a:extLst>
            </p:cNvPr>
            <p:cNvSpPr/>
            <p:nvPr/>
          </p:nvSpPr>
          <p:spPr>
            <a:xfrm>
              <a:off x="7297383" y="296406"/>
              <a:ext cx="412478" cy="238148"/>
            </a:xfrm>
            <a:prstGeom prst="rect">
              <a:avLst/>
            </a:prstGeom>
            <a:ln>
              <a:noFill/>
            </a:ln>
          </p:spPr>
          <p:txBody>
            <a:bodyPr vert="horz" lIns="0" tIns="0" rIns="0" bIns="0" rtlCol="0">
              <a:noAutofit/>
            </a:bodyPr>
            <a:lstStyle/>
            <a:p>
              <a:pPr>
                <a:lnSpc>
                  <a:spcPct val="107000"/>
                </a:lnSpc>
                <a:spcAft>
                  <a:spcPts val="800"/>
                </a:spcAft>
              </a:pPr>
              <a:r>
                <a:rPr lang="et-EE" sz="1500">
                  <a:solidFill>
                    <a:srgbClr val="7F7F7F"/>
                  </a:solidFill>
                  <a:effectLst/>
                  <a:latin typeface="Arial" panose="020B0604020202020204" pitchFamily="34" charset="0"/>
                  <a:ea typeface="Arial" panose="020B0604020202020204" pitchFamily="34" charset="0"/>
                </a:rPr>
                <a:t>Yes</a:t>
              </a:r>
              <a:endParaRPr lang="et-EE" sz="1100">
                <a:solidFill>
                  <a:srgbClr val="000000"/>
                </a:solidFill>
                <a:effectLst/>
                <a:latin typeface="Calibri" panose="020F0502020204030204" pitchFamily="34" charset="0"/>
                <a:ea typeface="Calibri" panose="020F0502020204030204" pitchFamily="34" charset="0"/>
              </a:endParaRPr>
            </a:p>
          </p:txBody>
        </p:sp>
        <p:sp>
          <p:nvSpPr>
            <p:cNvPr id="15" name="Shape 515">
              <a:extLst>
                <a:ext uri="{FF2B5EF4-FFF2-40B4-BE49-F238E27FC236}">
                  <a16:creationId xmlns:a16="http://schemas.microsoft.com/office/drawing/2014/main" xmlns="" id="{0002C45C-18CA-BD0D-6F24-BB1C52A4F3A7}"/>
                </a:ext>
              </a:extLst>
            </p:cNvPr>
            <p:cNvSpPr/>
            <p:nvPr/>
          </p:nvSpPr>
          <p:spPr>
            <a:xfrm>
              <a:off x="5042990" y="0"/>
              <a:ext cx="1590396" cy="1765199"/>
            </a:xfrm>
            <a:custGeom>
              <a:avLst/>
              <a:gdLst/>
              <a:ahLst/>
              <a:cxnLst/>
              <a:rect l="0" t="0" r="0" b="0"/>
              <a:pathLst>
                <a:path w="1590396" h="1765199">
                  <a:moveTo>
                    <a:pt x="0" y="0"/>
                  </a:moveTo>
                  <a:cubicBezTo>
                    <a:pt x="678066" y="0"/>
                    <a:pt x="1296188" y="388391"/>
                    <a:pt x="1590396" y="999312"/>
                  </a:cubicBezTo>
                  <a:lnTo>
                    <a:pt x="0" y="1765199"/>
                  </a:lnTo>
                  <a:lnTo>
                    <a:pt x="0" y="0"/>
                  </a:lnTo>
                  <a:close/>
                </a:path>
              </a:pathLst>
            </a:custGeom>
            <a:ln w="0" cap="flat">
              <a:miter lim="127000"/>
            </a:ln>
          </p:spPr>
          <p:style>
            <a:lnRef idx="0">
              <a:srgbClr val="000000">
                <a:alpha val="0"/>
              </a:srgbClr>
            </a:lnRef>
            <a:fillRef idx="1">
              <a:srgbClr val="EAAA00"/>
            </a:fillRef>
            <a:effectRef idx="0">
              <a:scrgbClr r="0" g="0" b="0"/>
            </a:effectRef>
            <a:fontRef idx="none"/>
          </p:style>
          <p:txBody>
            <a:bodyPr/>
            <a:lstStyle/>
            <a:p>
              <a:endParaRPr lang="et-EE"/>
            </a:p>
          </p:txBody>
        </p:sp>
        <p:sp>
          <p:nvSpPr>
            <p:cNvPr id="16" name="Shape 516">
              <a:extLst>
                <a:ext uri="{FF2B5EF4-FFF2-40B4-BE49-F238E27FC236}">
                  <a16:creationId xmlns:a16="http://schemas.microsoft.com/office/drawing/2014/main" xmlns="" id="{A837A327-5ACB-90E7-8C4A-C002FE216315}"/>
                </a:ext>
              </a:extLst>
            </p:cNvPr>
            <p:cNvSpPr/>
            <p:nvPr/>
          </p:nvSpPr>
          <p:spPr>
            <a:xfrm>
              <a:off x="5042989" y="0"/>
              <a:ext cx="1590396" cy="1765199"/>
            </a:xfrm>
            <a:custGeom>
              <a:avLst/>
              <a:gdLst/>
              <a:ahLst/>
              <a:cxnLst/>
              <a:rect l="0" t="0" r="0" b="0"/>
              <a:pathLst>
                <a:path w="1590396" h="1765199">
                  <a:moveTo>
                    <a:pt x="0" y="0"/>
                  </a:moveTo>
                  <a:cubicBezTo>
                    <a:pt x="678066" y="0"/>
                    <a:pt x="1296187" y="388391"/>
                    <a:pt x="1590396" y="999312"/>
                  </a:cubicBezTo>
                  <a:lnTo>
                    <a:pt x="0" y="1765199"/>
                  </a:lnTo>
                  <a:lnTo>
                    <a:pt x="0" y="0"/>
                  </a:lnTo>
                  <a:close/>
                </a:path>
              </a:pathLst>
            </a:custGeom>
            <a:ln w="19050" cap="flat">
              <a:round/>
            </a:ln>
          </p:spPr>
          <p:style>
            <a:lnRef idx="1">
              <a:srgbClr val="FFFFFF"/>
            </a:lnRef>
            <a:fillRef idx="0">
              <a:srgbClr val="000000">
                <a:alpha val="0"/>
              </a:srgbClr>
            </a:fillRef>
            <a:effectRef idx="0">
              <a:scrgbClr r="0" g="0" b="0"/>
            </a:effectRef>
            <a:fontRef idx="none"/>
          </p:style>
          <p:txBody>
            <a:bodyPr/>
            <a:lstStyle/>
            <a:p>
              <a:endParaRPr lang="et-EE"/>
            </a:p>
          </p:txBody>
        </p:sp>
        <p:sp>
          <p:nvSpPr>
            <p:cNvPr id="17" name="Shape 517">
              <a:extLst>
                <a:ext uri="{FF2B5EF4-FFF2-40B4-BE49-F238E27FC236}">
                  <a16:creationId xmlns:a16="http://schemas.microsoft.com/office/drawing/2014/main" xmlns="" id="{F0D3759C-87DE-37CB-AB84-1A8412FB8119}"/>
                </a:ext>
              </a:extLst>
            </p:cNvPr>
            <p:cNvSpPr/>
            <p:nvPr/>
          </p:nvSpPr>
          <p:spPr>
            <a:xfrm>
              <a:off x="3184811" y="802216"/>
              <a:ext cx="3871556" cy="2976360"/>
            </a:xfrm>
            <a:custGeom>
              <a:avLst/>
              <a:gdLst/>
              <a:ahLst/>
              <a:cxnLst/>
              <a:rect l="0" t="0" r="0" b="0"/>
              <a:pathLst>
                <a:path w="3871556" h="2976360">
                  <a:moveTo>
                    <a:pt x="378790" y="0"/>
                  </a:moveTo>
                  <a:lnTo>
                    <a:pt x="1858175" y="962990"/>
                  </a:lnTo>
                  <a:lnTo>
                    <a:pt x="3448571" y="197091"/>
                  </a:lnTo>
                  <a:cubicBezTo>
                    <a:pt x="3871556" y="1075436"/>
                    <a:pt x="3502419" y="2130387"/>
                    <a:pt x="2624074" y="2553373"/>
                  </a:cubicBezTo>
                  <a:cubicBezTo>
                    <a:pt x="1745729" y="2976360"/>
                    <a:pt x="690778" y="2607222"/>
                    <a:pt x="267792" y="1728877"/>
                  </a:cubicBezTo>
                  <a:cubicBezTo>
                    <a:pt x="0" y="1172807"/>
                    <a:pt x="42088" y="517258"/>
                    <a:pt x="378790" y="0"/>
                  </a:cubicBezTo>
                  <a:close/>
                </a:path>
              </a:pathLst>
            </a:custGeom>
            <a:ln w="0" cap="flat">
              <a:round/>
            </a:ln>
          </p:spPr>
          <p:style>
            <a:lnRef idx="0">
              <a:srgbClr val="000000">
                <a:alpha val="0"/>
              </a:srgbClr>
            </a:lnRef>
            <a:fillRef idx="1">
              <a:srgbClr val="66D44C"/>
            </a:fillRef>
            <a:effectRef idx="0">
              <a:scrgbClr r="0" g="0" b="0"/>
            </a:effectRef>
            <a:fontRef idx="none"/>
          </p:style>
          <p:txBody>
            <a:bodyPr/>
            <a:lstStyle/>
            <a:p>
              <a:endParaRPr lang="et-EE"/>
            </a:p>
          </p:txBody>
        </p:sp>
        <p:sp>
          <p:nvSpPr>
            <p:cNvPr id="18" name="Shape 518">
              <a:extLst>
                <a:ext uri="{FF2B5EF4-FFF2-40B4-BE49-F238E27FC236}">
                  <a16:creationId xmlns:a16="http://schemas.microsoft.com/office/drawing/2014/main" xmlns="" id="{087DF736-4A2D-FAFD-612B-5FF96CD45DFB}"/>
                </a:ext>
              </a:extLst>
            </p:cNvPr>
            <p:cNvSpPr/>
            <p:nvPr/>
          </p:nvSpPr>
          <p:spPr>
            <a:xfrm>
              <a:off x="3184811" y="802216"/>
              <a:ext cx="3871556" cy="2976360"/>
            </a:xfrm>
            <a:custGeom>
              <a:avLst/>
              <a:gdLst/>
              <a:ahLst/>
              <a:cxnLst/>
              <a:rect l="0" t="0" r="0" b="0"/>
              <a:pathLst>
                <a:path w="3871556" h="2976360">
                  <a:moveTo>
                    <a:pt x="3448571" y="197091"/>
                  </a:moveTo>
                  <a:cubicBezTo>
                    <a:pt x="3871556" y="1075436"/>
                    <a:pt x="3502419" y="2130387"/>
                    <a:pt x="2624074" y="2553373"/>
                  </a:cubicBezTo>
                  <a:cubicBezTo>
                    <a:pt x="1745716" y="2976360"/>
                    <a:pt x="690778" y="2607222"/>
                    <a:pt x="267792" y="1728877"/>
                  </a:cubicBezTo>
                  <a:cubicBezTo>
                    <a:pt x="0" y="1172807"/>
                    <a:pt x="42088" y="517258"/>
                    <a:pt x="378790" y="0"/>
                  </a:cubicBezTo>
                  <a:lnTo>
                    <a:pt x="1858175" y="962990"/>
                  </a:lnTo>
                  <a:lnTo>
                    <a:pt x="3448571" y="197091"/>
                  </a:lnTo>
                  <a:close/>
                </a:path>
              </a:pathLst>
            </a:custGeom>
            <a:ln w="19050" cap="flat">
              <a:round/>
            </a:ln>
          </p:spPr>
          <p:style>
            <a:lnRef idx="1">
              <a:srgbClr val="FFFFFF"/>
            </a:lnRef>
            <a:fillRef idx="0">
              <a:srgbClr val="000000">
                <a:alpha val="0"/>
              </a:srgbClr>
            </a:fillRef>
            <a:effectRef idx="0">
              <a:scrgbClr r="0" g="0" b="0"/>
            </a:effectRef>
            <a:fontRef idx="none"/>
          </p:style>
          <p:txBody>
            <a:bodyPr/>
            <a:lstStyle/>
            <a:p>
              <a:endParaRPr lang="et-EE"/>
            </a:p>
          </p:txBody>
        </p:sp>
        <p:sp>
          <p:nvSpPr>
            <p:cNvPr id="19" name="Shape 519">
              <a:extLst>
                <a:ext uri="{FF2B5EF4-FFF2-40B4-BE49-F238E27FC236}">
                  <a16:creationId xmlns:a16="http://schemas.microsoft.com/office/drawing/2014/main" xmlns="" id="{6C6DA607-C3BE-53AA-F0F3-52CE8CED4080}"/>
                </a:ext>
              </a:extLst>
            </p:cNvPr>
            <p:cNvSpPr/>
            <p:nvPr/>
          </p:nvSpPr>
          <p:spPr>
            <a:xfrm>
              <a:off x="3563595" y="32549"/>
              <a:ext cx="1479398" cy="1732649"/>
            </a:xfrm>
            <a:custGeom>
              <a:avLst/>
              <a:gdLst/>
              <a:ahLst/>
              <a:cxnLst/>
              <a:rect l="0" t="0" r="0" b="0"/>
              <a:pathLst>
                <a:path w="1479398" h="1732649">
                  <a:moveTo>
                    <a:pt x="1141959" y="0"/>
                  </a:moveTo>
                  <a:lnTo>
                    <a:pt x="1479398" y="1732649"/>
                  </a:lnTo>
                  <a:lnTo>
                    <a:pt x="0" y="769671"/>
                  </a:lnTo>
                  <a:cubicBezTo>
                    <a:pt x="260757" y="369088"/>
                    <a:pt x="672808" y="91364"/>
                    <a:pt x="1141959" y="0"/>
                  </a:cubicBezTo>
                  <a:close/>
                </a:path>
              </a:pathLst>
            </a:custGeom>
            <a:ln w="0" cap="flat">
              <a:round/>
            </a:ln>
          </p:spPr>
          <p:style>
            <a:lnRef idx="0">
              <a:srgbClr val="000000">
                <a:alpha val="0"/>
              </a:srgbClr>
            </a:lnRef>
            <a:fillRef idx="1">
              <a:srgbClr val="FFC000"/>
            </a:fillRef>
            <a:effectRef idx="0">
              <a:scrgbClr r="0" g="0" b="0"/>
            </a:effectRef>
            <a:fontRef idx="none"/>
          </p:style>
          <p:txBody>
            <a:bodyPr/>
            <a:lstStyle/>
            <a:p>
              <a:endParaRPr lang="et-EE"/>
            </a:p>
          </p:txBody>
        </p:sp>
        <p:sp>
          <p:nvSpPr>
            <p:cNvPr id="20" name="Shape 520">
              <a:extLst>
                <a:ext uri="{FF2B5EF4-FFF2-40B4-BE49-F238E27FC236}">
                  <a16:creationId xmlns:a16="http://schemas.microsoft.com/office/drawing/2014/main" xmlns="" id="{A7812B70-D4F5-2C88-A52D-ECA1D8825C76}"/>
                </a:ext>
              </a:extLst>
            </p:cNvPr>
            <p:cNvSpPr/>
            <p:nvPr/>
          </p:nvSpPr>
          <p:spPr>
            <a:xfrm>
              <a:off x="3563595" y="32549"/>
              <a:ext cx="1479398" cy="1732649"/>
            </a:xfrm>
            <a:custGeom>
              <a:avLst/>
              <a:gdLst/>
              <a:ahLst/>
              <a:cxnLst/>
              <a:rect l="0" t="0" r="0" b="0"/>
              <a:pathLst>
                <a:path w="1479398" h="1732649">
                  <a:moveTo>
                    <a:pt x="0" y="769671"/>
                  </a:moveTo>
                  <a:cubicBezTo>
                    <a:pt x="260757" y="369088"/>
                    <a:pt x="672808" y="91364"/>
                    <a:pt x="1141959" y="0"/>
                  </a:cubicBezTo>
                  <a:lnTo>
                    <a:pt x="1479398" y="1732649"/>
                  </a:lnTo>
                  <a:lnTo>
                    <a:pt x="0" y="769671"/>
                  </a:lnTo>
                  <a:close/>
                </a:path>
              </a:pathLst>
            </a:custGeom>
            <a:ln w="19050" cap="flat">
              <a:round/>
            </a:ln>
          </p:spPr>
          <p:style>
            <a:lnRef idx="1">
              <a:srgbClr val="FFFFFF"/>
            </a:lnRef>
            <a:fillRef idx="0">
              <a:srgbClr val="000000">
                <a:alpha val="0"/>
              </a:srgbClr>
            </a:fillRef>
            <a:effectRef idx="0">
              <a:scrgbClr r="0" g="0" b="0"/>
            </a:effectRef>
            <a:fontRef idx="none"/>
          </p:style>
          <p:txBody>
            <a:bodyPr/>
            <a:lstStyle/>
            <a:p>
              <a:endParaRPr lang="et-EE"/>
            </a:p>
          </p:txBody>
        </p:sp>
        <p:sp>
          <p:nvSpPr>
            <p:cNvPr id="21" name="Shape 521">
              <a:extLst>
                <a:ext uri="{FF2B5EF4-FFF2-40B4-BE49-F238E27FC236}">
                  <a16:creationId xmlns:a16="http://schemas.microsoft.com/office/drawing/2014/main" xmlns="" id="{54AE1A4C-8C83-CE0E-CEA6-2DEB5EE1CAEE}"/>
                </a:ext>
              </a:extLst>
            </p:cNvPr>
            <p:cNvSpPr/>
            <p:nvPr/>
          </p:nvSpPr>
          <p:spPr>
            <a:xfrm>
              <a:off x="4705556" y="0"/>
              <a:ext cx="337439" cy="1765199"/>
            </a:xfrm>
            <a:custGeom>
              <a:avLst/>
              <a:gdLst/>
              <a:ahLst/>
              <a:cxnLst/>
              <a:rect l="0" t="0" r="0" b="0"/>
              <a:pathLst>
                <a:path w="337439" h="1765199">
                  <a:moveTo>
                    <a:pt x="337439" y="0"/>
                  </a:moveTo>
                  <a:lnTo>
                    <a:pt x="337439" y="1765199"/>
                  </a:lnTo>
                  <a:lnTo>
                    <a:pt x="0" y="32550"/>
                  </a:lnTo>
                  <a:cubicBezTo>
                    <a:pt x="111176" y="10897"/>
                    <a:pt x="224168" y="0"/>
                    <a:pt x="337439" y="0"/>
                  </a:cubicBezTo>
                  <a:close/>
                </a:path>
              </a:pathLst>
            </a:custGeom>
            <a:ln w="0" cap="flat">
              <a:round/>
            </a:ln>
          </p:spPr>
          <p:style>
            <a:lnRef idx="0">
              <a:srgbClr val="000000">
                <a:alpha val="0"/>
              </a:srgbClr>
            </a:lnRef>
            <a:fillRef idx="1">
              <a:srgbClr val="23772B"/>
            </a:fillRef>
            <a:effectRef idx="0">
              <a:scrgbClr r="0" g="0" b="0"/>
            </a:effectRef>
            <a:fontRef idx="none"/>
          </p:style>
          <p:txBody>
            <a:bodyPr/>
            <a:lstStyle/>
            <a:p>
              <a:endParaRPr lang="et-EE"/>
            </a:p>
          </p:txBody>
        </p:sp>
        <p:sp>
          <p:nvSpPr>
            <p:cNvPr id="22" name="Shape 522">
              <a:extLst>
                <a:ext uri="{FF2B5EF4-FFF2-40B4-BE49-F238E27FC236}">
                  <a16:creationId xmlns:a16="http://schemas.microsoft.com/office/drawing/2014/main" xmlns="" id="{B1B6FC31-29AB-E36B-B25E-820B885365A1}"/>
                </a:ext>
              </a:extLst>
            </p:cNvPr>
            <p:cNvSpPr/>
            <p:nvPr/>
          </p:nvSpPr>
          <p:spPr>
            <a:xfrm>
              <a:off x="4705555" y="0"/>
              <a:ext cx="337439" cy="1765199"/>
            </a:xfrm>
            <a:custGeom>
              <a:avLst/>
              <a:gdLst/>
              <a:ahLst/>
              <a:cxnLst/>
              <a:rect l="0" t="0" r="0" b="0"/>
              <a:pathLst>
                <a:path w="337439" h="1765199">
                  <a:moveTo>
                    <a:pt x="0" y="32550"/>
                  </a:moveTo>
                  <a:cubicBezTo>
                    <a:pt x="111176" y="10897"/>
                    <a:pt x="224168" y="0"/>
                    <a:pt x="337439" y="0"/>
                  </a:cubicBezTo>
                  <a:lnTo>
                    <a:pt x="337439" y="1765199"/>
                  </a:lnTo>
                  <a:lnTo>
                    <a:pt x="0" y="32550"/>
                  </a:lnTo>
                  <a:close/>
                </a:path>
              </a:pathLst>
            </a:custGeom>
            <a:ln w="19050" cap="flat">
              <a:round/>
            </a:ln>
          </p:spPr>
          <p:style>
            <a:lnRef idx="1">
              <a:srgbClr val="FFFFFF"/>
            </a:lnRef>
            <a:fillRef idx="0">
              <a:srgbClr val="000000">
                <a:alpha val="0"/>
              </a:srgbClr>
            </a:fillRef>
            <a:effectRef idx="0">
              <a:scrgbClr r="0" g="0" b="0"/>
            </a:effectRef>
            <a:fontRef idx="none"/>
          </p:style>
          <p:txBody>
            <a:bodyPr/>
            <a:lstStyle/>
            <a:p>
              <a:endParaRPr lang="et-EE"/>
            </a:p>
          </p:txBody>
        </p:sp>
        <p:sp>
          <p:nvSpPr>
            <p:cNvPr id="23" name="Rectangle 523">
              <a:extLst>
                <a:ext uri="{FF2B5EF4-FFF2-40B4-BE49-F238E27FC236}">
                  <a16:creationId xmlns:a16="http://schemas.microsoft.com/office/drawing/2014/main" xmlns="" id="{EEF617FB-12B1-021F-CF6C-EA69E5DDA750}"/>
                </a:ext>
              </a:extLst>
            </p:cNvPr>
            <p:cNvSpPr/>
            <p:nvPr/>
          </p:nvSpPr>
          <p:spPr>
            <a:xfrm>
              <a:off x="-14869" y="3441982"/>
              <a:ext cx="3788040" cy="142889"/>
            </a:xfrm>
            <a:prstGeom prst="rect">
              <a:avLst/>
            </a:prstGeom>
            <a:ln>
              <a:noFill/>
            </a:ln>
          </p:spPr>
          <p:txBody>
            <a:bodyPr vert="horz" lIns="0" tIns="0" rIns="0" bIns="0" rtlCol="0">
              <a:noAutofit/>
            </a:bodyPr>
            <a:lstStyle/>
            <a:p>
              <a:pPr>
                <a:lnSpc>
                  <a:spcPct val="107000"/>
                </a:lnSpc>
                <a:spcAft>
                  <a:spcPts val="800"/>
                </a:spcAft>
              </a:pPr>
              <a:r>
                <a:rPr lang="et-EE" sz="1400" dirty="0"/>
                <a:t/>
              </a:r>
              <a:br>
                <a:rPr lang="et-EE" sz="1400" dirty="0"/>
              </a:br>
              <a:r>
                <a:rPr lang="et-EE" sz="900" dirty="0"/>
                <a:t>Allikas: Eesti kestliku rahastuse TSI projekt, EBRD, KPMG, </a:t>
              </a:r>
              <a:r>
                <a:rPr lang="et-EE" sz="900" dirty="0" err="1"/>
                <a:t>Eversheds</a:t>
              </a:r>
              <a:r>
                <a:rPr lang="et-EE" sz="900" dirty="0"/>
                <a:t> </a:t>
              </a:r>
              <a:r>
                <a:rPr lang="et-EE" sz="900" dirty="0" err="1"/>
                <a:t>Sutherlands</a:t>
              </a:r>
              <a:r>
                <a:rPr lang="et-EE" sz="900" dirty="0"/>
                <a:t> </a:t>
              </a:r>
              <a:endParaRPr lang="et-EE" sz="1100" dirty="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xmlns="" val="235734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FCFDC212-E0F1-082A-794C-8DEE3340C78F}"/>
              </a:ext>
            </a:extLst>
          </p:cNvPr>
          <p:cNvSpPr>
            <a:spLocks noGrp="1"/>
          </p:cNvSpPr>
          <p:nvPr>
            <p:ph type="title"/>
          </p:nvPr>
        </p:nvSpPr>
        <p:spPr/>
        <p:txBody>
          <a:bodyPr/>
          <a:lstStyle/>
          <a:p>
            <a:r>
              <a:rPr lang="et-EE" dirty="0" err="1"/>
              <a:t>Sustainability</a:t>
            </a:r>
            <a:r>
              <a:rPr lang="et-EE" dirty="0"/>
              <a:t> and </a:t>
            </a:r>
            <a:r>
              <a:rPr lang="et-EE" dirty="0" err="1"/>
              <a:t>co-operation</a:t>
            </a:r>
            <a:r>
              <a:rPr lang="et-EE" dirty="0"/>
              <a:t> </a:t>
            </a:r>
            <a:r>
              <a:rPr lang="et-EE" dirty="0" err="1"/>
              <a:t>with</a:t>
            </a:r>
            <a:r>
              <a:rPr lang="et-EE" dirty="0"/>
              <a:t> </a:t>
            </a:r>
            <a:r>
              <a:rPr lang="et-EE" dirty="0" err="1"/>
              <a:t>civil</a:t>
            </a:r>
            <a:r>
              <a:rPr lang="et-EE" dirty="0"/>
              <a:t> </a:t>
            </a:r>
            <a:r>
              <a:rPr lang="et-EE" dirty="0" err="1"/>
              <a:t>society</a:t>
            </a:r>
            <a:endParaRPr lang="et-EE" dirty="0"/>
          </a:p>
        </p:txBody>
      </p:sp>
      <p:sp>
        <p:nvSpPr>
          <p:cNvPr id="3" name="Sisu kohatäide 2">
            <a:extLst>
              <a:ext uri="{FF2B5EF4-FFF2-40B4-BE49-F238E27FC236}">
                <a16:creationId xmlns:a16="http://schemas.microsoft.com/office/drawing/2014/main" xmlns="" id="{E9669EE4-948D-79BB-A6E1-9B0F883C9F10}"/>
              </a:ext>
            </a:extLst>
          </p:cNvPr>
          <p:cNvSpPr>
            <a:spLocks noGrp="1"/>
          </p:cNvSpPr>
          <p:nvPr>
            <p:ph idx="1"/>
          </p:nvPr>
        </p:nvSpPr>
        <p:spPr/>
        <p:txBody>
          <a:bodyPr/>
          <a:lstStyle/>
          <a:p>
            <a:r>
              <a:rPr lang="et-EE" dirty="0"/>
              <a:t>The </a:t>
            </a:r>
            <a:r>
              <a:rPr lang="et-EE" dirty="0" err="1"/>
              <a:t>climate</a:t>
            </a:r>
            <a:r>
              <a:rPr lang="et-EE" dirty="0"/>
              <a:t> and </a:t>
            </a:r>
            <a:r>
              <a:rPr lang="et-EE" dirty="0" err="1"/>
              <a:t>youth</a:t>
            </a:r>
            <a:r>
              <a:rPr lang="et-EE" dirty="0"/>
              <a:t> </a:t>
            </a:r>
            <a:r>
              <a:rPr lang="et-EE" dirty="0" err="1"/>
              <a:t>council</a:t>
            </a:r>
            <a:r>
              <a:rPr lang="et-EE" dirty="0"/>
              <a:t> </a:t>
            </a:r>
            <a:r>
              <a:rPr lang="et-EE" dirty="0" err="1"/>
              <a:t>to</a:t>
            </a:r>
            <a:r>
              <a:rPr lang="et-EE" dirty="0"/>
              <a:t> </a:t>
            </a:r>
            <a:r>
              <a:rPr lang="et-EE" dirty="0" err="1"/>
              <a:t>advise</a:t>
            </a:r>
            <a:r>
              <a:rPr lang="et-EE" dirty="0"/>
              <a:t> </a:t>
            </a:r>
            <a:r>
              <a:rPr lang="et-EE" dirty="0" err="1"/>
              <a:t>the</a:t>
            </a:r>
            <a:r>
              <a:rPr lang="et-EE" dirty="0"/>
              <a:t> </a:t>
            </a:r>
            <a:r>
              <a:rPr lang="et-EE" dirty="0" err="1"/>
              <a:t>Ministry</a:t>
            </a:r>
            <a:r>
              <a:rPr lang="et-EE" dirty="0"/>
              <a:t> of </a:t>
            </a:r>
            <a:r>
              <a:rPr lang="et-EE" dirty="0" err="1"/>
              <a:t>Climate</a:t>
            </a:r>
            <a:endParaRPr lang="et-EE" dirty="0"/>
          </a:p>
          <a:p>
            <a:r>
              <a:rPr lang="et-EE" dirty="0" err="1"/>
              <a:t>Sustainability</a:t>
            </a:r>
            <a:r>
              <a:rPr lang="et-EE" dirty="0"/>
              <a:t> </a:t>
            </a:r>
            <a:r>
              <a:rPr lang="et-EE" dirty="0" err="1"/>
              <a:t>requirements</a:t>
            </a:r>
            <a:r>
              <a:rPr lang="et-EE" dirty="0"/>
              <a:t> </a:t>
            </a:r>
            <a:r>
              <a:rPr lang="et-EE" dirty="0" err="1"/>
              <a:t>for</a:t>
            </a:r>
            <a:r>
              <a:rPr lang="et-EE" dirty="0"/>
              <a:t> </a:t>
            </a:r>
            <a:r>
              <a:rPr lang="et-EE" dirty="0" err="1"/>
              <a:t>sustainable</a:t>
            </a:r>
            <a:r>
              <a:rPr lang="et-EE" dirty="0"/>
              <a:t> </a:t>
            </a:r>
            <a:r>
              <a:rPr lang="et-EE" dirty="0" err="1"/>
              <a:t>finance</a:t>
            </a:r>
            <a:r>
              <a:rPr lang="et-EE" dirty="0"/>
              <a:t> </a:t>
            </a:r>
            <a:r>
              <a:rPr lang="et-EE" dirty="0" err="1"/>
              <a:t>reporting</a:t>
            </a:r>
            <a:r>
              <a:rPr lang="et-EE" dirty="0"/>
              <a:t> – </a:t>
            </a:r>
            <a:r>
              <a:rPr lang="et-EE" dirty="0" err="1"/>
              <a:t>one</a:t>
            </a:r>
            <a:r>
              <a:rPr lang="et-EE" dirty="0"/>
              <a:t> must </a:t>
            </a:r>
            <a:r>
              <a:rPr lang="et-EE" dirty="0" err="1"/>
              <a:t>work</a:t>
            </a:r>
            <a:r>
              <a:rPr lang="et-EE" dirty="0"/>
              <a:t> </a:t>
            </a:r>
            <a:r>
              <a:rPr lang="et-EE" dirty="0" err="1"/>
              <a:t>together</a:t>
            </a:r>
            <a:r>
              <a:rPr lang="et-EE" dirty="0"/>
              <a:t> </a:t>
            </a:r>
            <a:r>
              <a:rPr lang="et-EE" dirty="0" err="1"/>
              <a:t>with</a:t>
            </a:r>
            <a:r>
              <a:rPr lang="et-EE" dirty="0"/>
              <a:t> </a:t>
            </a:r>
            <a:r>
              <a:rPr lang="et-EE" dirty="0" err="1"/>
              <a:t>the</a:t>
            </a:r>
            <a:r>
              <a:rPr lang="et-EE" dirty="0"/>
              <a:t> </a:t>
            </a:r>
            <a:r>
              <a:rPr lang="et-EE" dirty="0" err="1"/>
              <a:t>local</a:t>
            </a:r>
            <a:r>
              <a:rPr lang="et-EE" dirty="0"/>
              <a:t> </a:t>
            </a:r>
            <a:r>
              <a:rPr lang="et-EE" dirty="0" err="1"/>
              <a:t>stakeholders</a:t>
            </a:r>
            <a:r>
              <a:rPr lang="et-EE" dirty="0"/>
              <a:t> and </a:t>
            </a:r>
            <a:r>
              <a:rPr lang="et-EE" dirty="0" err="1"/>
              <a:t>civil</a:t>
            </a:r>
            <a:r>
              <a:rPr lang="et-EE" dirty="0"/>
              <a:t> </a:t>
            </a:r>
            <a:r>
              <a:rPr lang="et-EE" dirty="0" err="1"/>
              <a:t>socidety</a:t>
            </a:r>
            <a:endParaRPr lang="et-EE" dirty="0"/>
          </a:p>
          <a:p>
            <a:r>
              <a:rPr lang="et-EE" dirty="0"/>
              <a:t>The </a:t>
            </a:r>
            <a:r>
              <a:rPr lang="et-EE" dirty="0" err="1"/>
              <a:t>Climate</a:t>
            </a:r>
            <a:r>
              <a:rPr lang="et-EE" dirty="0"/>
              <a:t> Law</a:t>
            </a:r>
          </a:p>
          <a:p>
            <a:r>
              <a:rPr lang="et-EE" dirty="0" err="1"/>
              <a:t>Principles</a:t>
            </a:r>
            <a:r>
              <a:rPr lang="et-EE" dirty="0"/>
              <a:t> </a:t>
            </a:r>
            <a:r>
              <a:rPr lang="et-EE" dirty="0" err="1"/>
              <a:t>for</a:t>
            </a:r>
            <a:r>
              <a:rPr lang="et-EE" dirty="0"/>
              <a:t> a </a:t>
            </a:r>
            <a:r>
              <a:rPr lang="et-EE" dirty="0" err="1"/>
              <a:t>Value-based</a:t>
            </a:r>
            <a:r>
              <a:rPr lang="et-EE" dirty="0"/>
              <a:t> </a:t>
            </a:r>
            <a:r>
              <a:rPr lang="et-EE" dirty="0" err="1"/>
              <a:t>Circular</a:t>
            </a:r>
            <a:r>
              <a:rPr lang="et-EE" dirty="0"/>
              <a:t> </a:t>
            </a:r>
            <a:r>
              <a:rPr lang="et-EE" dirty="0" err="1"/>
              <a:t>Economy</a:t>
            </a:r>
            <a:endParaRPr lang="et-EE" dirty="0"/>
          </a:p>
          <a:p>
            <a:endParaRPr lang="et-EE" dirty="0"/>
          </a:p>
          <a:p>
            <a:endParaRPr lang="et-EE" dirty="0"/>
          </a:p>
        </p:txBody>
      </p:sp>
    </p:spTree>
    <p:extLst>
      <p:ext uri="{BB962C8B-B14F-4D97-AF65-F5344CB8AC3E}">
        <p14:creationId xmlns:p14="http://schemas.microsoft.com/office/powerpoint/2010/main" xmlns="" val="182930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3BBAF34-367D-4E18-A62E-4602BD9085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9A4CF08-858A-49E4-B707-4E7585D115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56938E62-910D-4D69-AA09-567AAAC37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74E54C6-D084-4BC8-B3F9-8B9EC22A6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xmlns="" id="{DE218C9C-C52B-2B7E-4168-6A9C1E82B4DE}"/>
              </a:ext>
            </a:extLst>
          </p:cNvPr>
          <p:cNvSpPr>
            <a:spLocks noGrp="1"/>
          </p:cNvSpPr>
          <p:nvPr>
            <p:ph type="title"/>
          </p:nvPr>
        </p:nvSpPr>
        <p:spPr>
          <a:xfrm>
            <a:off x="1974738" y="808056"/>
            <a:ext cx="4986954" cy="1077229"/>
          </a:xfrm>
        </p:spPr>
        <p:txBody>
          <a:bodyPr>
            <a:normAutofit/>
          </a:bodyPr>
          <a:lstStyle/>
          <a:p>
            <a:pPr algn="l"/>
            <a:r>
              <a:rPr lang="et-EE" dirty="0"/>
              <a:t>Main </a:t>
            </a:r>
            <a:r>
              <a:rPr lang="et-EE" dirty="0" err="1"/>
              <a:t>strategies</a:t>
            </a:r>
            <a:endParaRPr lang="et-EE" dirty="0"/>
          </a:p>
        </p:txBody>
      </p:sp>
      <p:sp>
        <p:nvSpPr>
          <p:cNvPr id="3" name="Sisu kohatäide 2">
            <a:extLst>
              <a:ext uri="{FF2B5EF4-FFF2-40B4-BE49-F238E27FC236}">
                <a16:creationId xmlns:a16="http://schemas.microsoft.com/office/drawing/2014/main" xmlns="" id="{4D5E0CF3-B6C9-3A87-A150-E91FB4F6D8FF}"/>
              </a:ext>
            </a:extLst>
          </p:cNvPr>
          <p:cNvSpPr>
            <a:spLocks noGrp="1"/>
          </p:cNvSpPr>
          <p:nvPr>
            <p:ph idx="1"/>
          </p:nvPr>
        </p:nvSpPr>
        <p:spPr>
          <a:xfrm>
            <a:off x="1722268" y="1509203"/>
            <a:ext cx="5728115" cy="5078027"/>
          </a:xfrm>
        </p:spPr>
        <p:txBody>
          <a:bodyPr>
            <a:normAutofit fontScale="92500"/>
          </a:bodyPr>
          <a:lstStyle/>
          <a:p>
            <a:r>
              <a:rPr lang="et-EE" sz="1800" dirty="0"/>
              <a:t>Development of </a:t>
            </a:r>
            <a:r>
              <a:rPr lang="et-EE" sz="1800" dirty="0" err="1"/>
              <a:t>the</a:t>
            </a:r>
            <a:r>
              <a:rPr lang="et-EE" sz="1800" dirty="0"/>
              <a:t> New </a:t>
            </a:r>
            <a:r>
              <a:rPr lang="et-EE" sz="1800" dirty="0" err="1"/>
              <a:t>Strategy</a:t>
            </a:r>
            <a:r>
              <a:rPr lang="et-EE" sz="1800" dirty="0"/>
              <a:t> </a:t>
            </a:r>
            <a:r>
              <a:rPr lang="et-EE" sz="1800" dirty="0" err="1"/>
              <a:t>for</a:t>
            </a:r>
            <a:r>
              <a:rPr lang="et-EE" sz="1800" dirty="0"/>
              <a:t> </a:t>
            </a:r>
            <a:r>
              <a:rPr lang="et-EE" sz="1800" dirty="0" err="1"/>
              <a:t>the</a:t>
            </a:r>
            <a:r>
              <a:rPr lang="et-EE" sz="1800" dirty="0"/>
              <a:t> </a:t>
            </a:r>
            <a:r>
              <a:rPr lang="et-EE" sz="1800" dirty="0" err="1"/>
              <a:t>Environment</a:t>
            </a:r>
            <a:r>
              <a:rPr lang="et-EE" sz="1800" dirty="0"/>
              <a:t> </a:t>
            </a:r>
          </a:p>
          <a:p>
            <a:r>
              <a:rPr lang="et-EE" sz="1800" dirty="0"/>
              <a:t>Development of </a:t>
            </a:r>
            <a:r>
              <a:rPr lang="et-EE" sz="1800" dirty="0" err="1"/>
              <a:t>the</a:t>
            </a:r>
            <a:r>
              <a:rPr lang="et-EE" sz="1800" dirty="0"/>
              <a:t> </a:t>
            </a:r>
            <a:r>
              <a:rPr lang="et-EE" sz="1800" dirty="0" err="1"/>
              <a:t>Climate</a:t>
            </a:r>
            <a:r>
              <a:rPr lang="et-EE" sz="1800" dirty="0"/>
              <a:t> Law </a:t>
            </a:r>
            <a:r>
              <a:rPr lang="et-EE" sz="1800" dirty="0" err="1"/>
              <a:t>for</a:t>
            </a:r>
            <a:r>
              <a:rPr lang="et-EE" sz="1800" dirty="0"/>
              <a:t> Estonia</a:t>
            </a:r>
          </a:p>
          <a:p>
            <a:r>
              <a:rPr lang="et-EE" sz="1800" dirty="0" err="1"/>
              <a:t>Strategy</a:t>
            </a:r>
            <a:r>
              <a:rPr lang="et-EE" sz="1800" dirty="0"/>
              <a:t> </a:t>
            </a:r>
            <a:r>
              <a:rPr lang="et-EE" sz="1800" dirty="0" err="1"/>
              <a:t>for</a:t>
            </a:r>
            <a:r>
              <a:rPr lang="et-EE" sz="1800" dirty="0"/>
              <a:t> </a:t>
            </a:r>
            <a:r>
              <a:rPr lang="et-EE" sz="1800" dirty="0" err="1"/>
              <a:t>Sustainable</a:t>
            </a:r>
            <a:r>
              <a:rPr lang="et-EE" sz="1800" dirty="0"/>
              <a:t> Finance </a:t>
            </a:r>
            <a:r>
              <a:rPr lang="et-EE" sz="1800" dirty="0" err="1"/>
              <a:t>for</a:t>
            </a:r>
            <a:r>
              <a:rPr lang="et-EE" sz="1800" dirty="0"/>
              <a:t> Estonia</a:t>
            </a:r>
          </a:p>
          <a:p>
            <a:r>
              <a:rPr lang="et-EE" sz="1800" dirty="0" err="1"/>
              <a:t>Integration</a:t>
            </a:r>
            <a:r>
              <a:rPr lang="et-EE" sz="1800" dirty="0"/>
              <a:t> of Energy, Transport and </a:t>
            </a:r>
            <a:r>
              <a:rPr lang="et-EE" sz="1800" dirty="0" err="1"/>
              <a:t>Climate</a:t>
            </a:r>
            <a:r>
              <a:rPr lang="et-EE" sz="1800" dirty="0"/>
              <a:t> and </a:t>
            </a:r>
            <a:r>
              <a:rPr lang="et-EE" sz="1800" dirty="0" err="1"/>
              <a:t>Environment</a:t>
            </a:r>
            <a:r>
              <a:rPr lang="et-EE" sz="1800" dirty="0"/>
              <a:t> </a:t>
            </a:r>
            <a:r>
              <a:rPr lang="et-EE" sz="1800" dirty="0" err="1"/>
              <a:t>to</a:t>
            </a:r>
            <a:r>
              <a:rPr lang="et-EE" sz="1800" dirty="0"/>
              <a:t> a </a:t>
            </a:r>
            <a:r>
              <a:rPr lang="et-EE" sz="1800" dirty="0" err="1"/>
              <a:t>new</a:t>
            </a:r>
            <a:r>
              <a:rPr lang="et-EE" sz="1800" dirty="0"/>
              <a:t> </a:t>
            </a:r>
            <a:r>
              <a:rPr lang="et-EE" sz="1800" dirty="0" err="1"/>
              <a:t>Climate</a:t>
            </a:r>
            <a:r>
              <a:rPr lang="et-EE" sz="1800" dirty="0"/>
              <a:t> </a:t>
            </a:r>
            <a:r>
              <a:rPr lang="et-EE" sz="1800" dirty="0" err="1"/>
              <a:t>Ministry</a:t>
            </a:r>
            <a:r>
              <a:rPr lang="et-EE" sz="1800" dirty="0"/>
              <a:t> by </a:t>
            </a:r>
            <a:r>
              <a:rPr lang="et-EE" sz="1800" dirty="0" err="1"/>
              <a:t>July</a:t>
            </a:r>
            <a:r>
              <a:rPr lang="et-EE" sz="1800" dirty="0"/>
              <a:t> 2023</a:t>
            </a:r>
          </a:p>
          <a:p>
            <a:r>
              <a:rPr lang="et-EE" sz="1800" dirty="0" err="1"/>
              <a:t>Focus</a:t>
            </a:r>
            <a:r>
              <a:rPr lang="et-EE" sz="1800" dirty="0"/>
              <a:t> on Green and Just </a:t>
            </a:r>
            <a:r>
              <a:rPr lang="et-EE" sz="1800" dirty="0" err="1"/>
              <a:t>Transition</a:t>
            </a:r>
            <a:r>
              <a:rPr lang="et-EE" sz="1800" dirty="0"/>
              <a:t> – </a:t>
            </a:r>
            <a:r>
              <a:rPr lang="et-EE" sz="1800" dirty="0" err="1"/>
              <a:t>the</a:t>
            </a:r>
            <a:r>
              <a:rPr lang="et-EE" sz="1800" dirty="0"/>
              <a:t> </a:t>
            </a:r>
            <a:r>
              <a:rPr lang="et-EE" sz="1800" dirty="0" err="1"/>
              <a:t>new</a:t>
            </a:r>
            <a:r>
              <a:rPr lang="et-EE" sz="1800" dirty="0"/>
              <a:t> </a:t>
            </a:r>
            <a:r>
              <a:rPr lang="et-EE" sz="1800" dirty="0" err="1"/>
              <a:t>Government</a:t>
            </a:r>
            <a:r>
              <a:rPr lang="et-EE" sz="1800" dirty="0"/>
              <a:t> </a:t>
            </a:r>
            <a:r>
              <a:rPr lang="et-EE" sz="1800" dirty="0" err="1"/>
              <a:t>Working</a:t>
            </a:r>
            <a:r>
              <a:rPr lang="et-EE" sz="1800" dirty="0"/>
              <a:t> Programme</a:t>
            </a:r>
          </a:p>
          <a:p>
            <a:r>
              <a:rPr lang="et-EE" sz="1800" dirty="0"/>
              <a:t>A personal Representative </a:t>
            </a:r>
            <a:r>
              <a:rPr lang="et-EE" sz="1800" dirty="0" err="1"/>
              <a:t>for</a:t>
            </a:r>
            <a:r>
              <a:rPr lang="et-EE" sz="1800" dirty="0"/>
              <a:t> Ida-Virumaa</a:t>
            </a:r>
          </a:p>
          <a:p>
            <a:r>
              <a:rPr lang="et-EE" sz="1800" dirty="0" err="1"/>
              <a:t>Full</a:t>
            </a:r>
            <a:r>
              <a:rPr lang="et-EE" sz="1800" dirty="0"/>
              <a:t> </a:t>
            </a:r>
            <a:r>
              <a:rPr lang="et-EE" sz="1800" dirty="0" err="1"/>
              <a:t>reorganisation</a:t>
            </a:r>
            <a:r>
              <a:rPr lang="et-EE" sz="1800" dirty="0"/>
              <a:t> </a:t>
            </a:r>
            <a:r>
              <a:rPr lang="et-EE" sz="1800" dirty="0" err="1"/>
              <a:t>for</a:t>
            </a:r>
            <a:r>
              <a:rPr lang="et-EE" sz="1800" dirty="0"/>
              <a:t> </a:t>
            </a:r>
            <a:r>
              <a:rPr lang="et-EE" sz="1800" dirty="0" err="1"/>
              <a:t>the</a:t>
            </a:r>
            <a:r>
              <a:rPr lang="et-EE" sz="1800" dirty="0"/>
              <a:t> Green </a:t>
            </a:r>
            <a:r>
              <a:rPr lang="et-EE" sz="1800" dirty="0" err="1"/>
              <a:t>Transition</a:t>
            </a:r>
            <a:r>
              <a:rPr lang="et-EE" sz="1800" dirty="0"/>
              <a:t> in </a:t>
            </a:r>
            <a:r>
              <a:rPr lang="et-EE" sz="1800" dirty="0" err="1"/>
              <a:t>the</a:t>
            </a:r>
            <a:r>
              <a:rPr lang="et-EE" sz="1800" dirty="0"/>
              <a:t> </a:t>
            </a:r>
            <a:r>
              <a:rPr lang="et-EE" sz="1800" dirty="0" err="1"/>
              <a:t>Structures</a:t>
            </a:r>
            <a:endParaRPr lang="et-EE" sz="1800" dirty="0"/>
          </a:p>
          <a:p>
            <a:r>
              <a:rPr lang="et-EE" sz="1800" dirty="0" err="1"/>
              <a:t>Digitalisation</a:t>
            </a:r>
            <a:r>
              <a:rPr lang="et-EE" sz="1800" dirty="0"/>
              <a:t> in </a:t>
            </a:r>
            <a:r>
              <a:rPr lang="et-EE" sz="1800" dirty="0" err="1"/>
              <a:t>sustainability</a:t>
            </a:r>
            <a:r>
              <a:rPr lang="et-EE" sz="1800" dirty="0"/>
              <a:t> and </a:t>
            </a:r>
            <a:r>
              <a:rPr lang="et-EE" sz="1800" dirty="0" err="1"/>
              <a:t>environment</a:t>
            </a:r>
            <a:r>
              <a:rPr lang="et-EE" sz="1800" dirty="0"/>
              <a:t> </a:t>
            </a:r>
            <a:r>
              <a:rPr lang="et-EE" sz="1800" dirty="0" err="1"/>
              <a:t>pathways</a:t>
            </a:r>
            <a:endParaRPr lang="et-EE" sz="1800" dirty="0"/>
          </a:p>
          <a:p>
            <a:pPr marL="6160" indent="0">
              <a:buNone/>
            </a:pPr>
            <a:endParaRPr lang="et-EE" sz="1800" dirty="0"/>
          </a:p>
        </p:txBody>
      </p:sp>
      <p:sp>
        <p:nvSpPr>
          <p:cNvPr id="17" name="Rectangle 16">
            <a:extLst>
              <a:ext uri="{FF2B5EF4-FFF2-40B4-BE49-F238E27FC236}">
                <a16:creationId xmlns:a16="http://schemas.microsoft.com/office/drawing/2014/main" xmlns="" id="{777713DB-A0B1-4507-9991-B6DCAE436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xmlns="" id="{58D1A718-496A-01D2-145A-733909BBCF27}"/>
              </a:ext>
            </a:extLst>
          </p:cNvPr>
          <p:cNvPicPr>
            <a:picLocks noChangeAspect="1"/>
          </p:cNvPicPr>
          <p:nvPr/>
        </p:nvPicPr>
        <p:blipFill rotWithShape="1">
          <a:blip r:embed="rId3"/>
          <a:srcRect l="18019" r="36653" b="-2"/>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xmlns="" id="{A9A96FF2-ACD7-48C4-BCE1-FC7F4210860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xmlns="" val="265142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B5E326A3-EB92-4BDA-9F77-45197E0CBE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CAC996C7-7B84-4645-9AA1-6EA85EAB47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ealkiri 1">
            <a:extLst>
              <a:ext uri="{FF2B5EF4-FFF2-40B4-BE49-F238E27FC236}">
                <a16:creationId xmlns:a16="http://schemas.microsoft.com/office/drawing/2014/main" xmlns="" id="{A83FCAD7-664D-0A4E-648E-E229988F97CA}"/>
              </a:ext>
            </a:extLst>
          </p:cNvPr>
          <p:cNvSpPr>
            <a:spLocks noGrp="1"/>
          </p:cNvSpPr>
          <p:nvPr>
            <p:ph type="title"/>
          </p:nvPr>
        </p:nvSpPr>
        <p:spPr>
          <a:xfrm>
            <a:off x="1337191" y="1064365"/>
            <a:ext cx="2856582" cy="3313671"/>
          </a:xfrm>
        </p:spPr>
        <p:txBody>
          <a:bodyPr>
            <a:normAutofit/>
          </a:bodyPr>
          <a:lstStyle/>
          <a:p>
            <a:pPr algn="l"/>
            <a:r>
              <a:rPr lang="et-EE" sz="3100">
                <a:solidFill>
                  <a:schemeClr val="bg1"/>
                </a:solidFill>
              </a:rPr>
              <a:t>Environmental management tools for awareness, information and co-operation</a:t>
            </a:r>
          </a:p>
        </p:txBody>
      </p:sp>
      <p:sp>
        <p:nvSpPr>
          <p:cNvPr id="29" name="Rectangle 28">
            <a:extLst>
              <a:ext uri="{FF2B5EF4-FFF2-40B4-BE49-F238E27FC236}">
                <a16:creationId xmlns:a16="http://schemas.microsoft.com/office/drawing/2014/main" xmlns="" id="{32DC315B-5680-47D9-B827-34D012FB1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1" name="Sisu kohatäide 2">
            <a:extLst>
              <a:ext uri="{FF2B5EF4-FFF2-40B4-BE49-F238E27FC236}">
                <a16:creationId xmlns:a16="http://schemas.microsoft.com/office/drawing/2014/main" xmlns="" id="{6EA96A8D-2A6C-C3C5-F610-F6AB4DC09CCC}"/>
              </a:ext>
            </a:extLst>
          </p:cNvPr>
          <p:cNvGraphicFramePr>
            <a:graphicFrameLocks noGrp="1"/>
          </p:cNvGraphicFramePr>
          <p:nvPr>
            <p:ph idx="1"/>
            <p:extLst>
              <p:ext uri="{D42A27DB-BD31-4B8C-83A1-F6EECF244321}">
                <p14:modId xmlns:p14="http://schemas.microsoft.com/office/powerpoint/2010/main" xmlns="" val="1341470784"/>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4483780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 </a:t>
            </a:r>
          </a:p>
        </p:txBody>
      </p:sp>
      <p:sp>
        <p:nvSpPr>
          <p:cNvPr id="3" name="Sisu kohatäide 2"/>
          <p:cNvSpPr>
            <a:spLocks noGrp="1"/>
          </p:cNvSpPr>
          <p:nvPr>
            <p:ph idx="1"/>
          </p:nvPr>
        </p:nvSpPr>
        <p:spPr/>
        <p:txBody>
          <a:bodyPr/>
          <a:lstStyle/>
          <a:p>
            <a:pPr marL="0" indent="0">
              <a:buNone/>
            </a:pPr>
            <a:r>
              <a:rPr lang="et-EE" dirty="0"/>
              <a:t> </a:t>
            </a:r>
          </a:p>
        </p:txBody>
      </p:sp>
    </p:spTree>
    <p:extLst>
      <p:ext uri="{BB962C8B-B14F-4D97-AF65-F5344CB8AC3E}">
        <p14:creationId xmlns:p14="http://schemas.microsoft.com/office/powerpoint/2010/main" xmlns="" val="3282127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049A0C8-4DD4-4ABB-A614-2328477652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0F6A325A-2919-4123-9174-54EABC5A03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80E82CC2-31B4-4592-9C30-6A975D5DEB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198CE383-5E7E-4B66-B52A-B492AE0F10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9D185A96-18D7-4084-8117-F60559EB2E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EA34A425-32DC-4467-9A4A-9176EC369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1BF53389-3CCE-4DFA-9F44-1093CA4DBEA2}"/>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8F3CF990-ACB8-443A-BB74-D36EC8A00B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00B98862-BEE1-44FB-A335-A1B9106B44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a:noFill/>
        </p:spPr>
      </p:pic>
      <p:sp>
        <p:nvSpPr>
          <p:cNvPr id="26" name="Freeform: Shape 25">
            <a:extLst>
              <a:ext uri="{FF2B5EF4-FFF2-40B4-BE49-F238E27FC236}">
                <a16:creationId xmlns:a16="http://schemas.microsoft.com/office/drawing/2014/main" xmlns="" id="{65F94F98-3A57-49AA-838E-91AAF600B6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7">
            <a:extLst>
              <a:ext uri="{FF2B5EF4-FFF2-40B4-BE49-F238E27FC236}">
                <a16:creationId xmlns:a16="http://schemas.microsoft.com/office/drawing/2014/main" xmlns="" id="{7185CF21-0594-48C0-9F3E-254D6BCE9D9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xmlns="" id="{A0B5529D-5CAA-4BF2-B5C9-34705E7661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Shape 31">
            <a:extLst>
              <a:ext uri="{FF2B5EF4-FFF2-40B4-BE49-F238E27FC236}">
                <a16:creationId xmlns:a16="http://schemas.microsoft.com/office/drawing/2014/main" xmlns="" id="{FBD68200-BC03-4015-860B-CD5C30CD7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xmlns="" id="{332A6F87-AC28-4AA8-B8A6-AEBC67BD0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xmlns="" id="{13C4C62B-5140-1150-5FE1-FAEBA5C81608}"/>
              </a:ext>
            </a:extLst>
          </p:cNvPr>
          <p:cNvSpPr>
            <a:spLocks noGrp="1"/>
          </p:cNvSpPr>
          <p:nvPr>
            <p:ph type="title"/>
          </p:nvPr>
        </p:nvSpPr>
        <p:spPr>
          <a:xfrm>
            <a:off x="2193167" y="2590984"/>
            <a:ext cx="7369642" cy="3608480"/>
          </a:xfrm>
        </p:spPr>
        <p:txBody>
          <a:bodyPr vert="horz" lIns="91440" tIns="45720" rIns="91440" bIns="45720" rtlCol="0" anchor="t">
            <a:normAutofit/>
          </a:bodyPr>
          <a:lstStyle/>
          <a:p>
            <a:pPr algn="l"/>
            <a:r>
              <a:rPr lang="et-EE" sz="5400" dirty="0" err="1"/>
              <a:t>Thank</a:t>
            </a:r>
            <a:r>
              <a:rPr lang="et-EE" sz="5400" dirty="0"/>
              <a:t> </a:t>
            </a:r>
            <a:r>
              <a:rPr lang="et-EE" sz="5400" dirty="0" err="1"/>
              <a:t>you</a:t>
            </a:r>
            <a:r>
              <a:rPr lang="et-EE" sz="5400" dirty="0"/>
              <a:t>!</a:t>
            </a:r>
            <a:endParaRPr lang="en-US" sz="5400" dirty="0"/>
          </a:p>
        </p:txBody>
      </p:sp>
    </p:spTree>
    <p:extLst>
      <p:ext uri="{BB962C8B-B14F-4D97-AF65-F5344CB8AC3E}">
        <p14:creationId xmlns:p14="http://schemas.microsoft.com/office/powerpoint/2010/main" xmlns="" val="417012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257244" y="229698"/>
            <a:ext cx="7958331" cy="1077229"/>
          </a:xfrm>
        </p:spPr>
        <p:txBody>
          <a:bodyPr/>
          <a:lstStyle/>
          <a:p>
            <a:r>
              <a:rPr lang="et-EE" sz="4400" dirty="0"/>
              <a:t>Estonia – </a:t>
            </a:r>
            <a:r>
              <a:rPr lang="et-EE" sz="4400" dirty="0" err="1"/>
              <a:t>facts</a:t>
            </a:r>
            <a:r>
              <a:rPr lang="et-EE" sz="4400" dirty="0"/>
              <a:t> and </a:t>
            </a:r>
            <a:r>
              <a:rPr lang="et-EE" sz="4400" dirty="0" err="1"/>
              <a:t>figures</a:t>
            </a:r>
            <a:endParaRPr lang="et-EE" sz="4400" dirty="0"/>
          </a:p>
        </p:txBody>
      </p:sp>
      <p:pic>
        <p:nvPicPr>
          <p:cNvPr id="5" name="Sisu kohatäide 4"/>
          <p:cNvPicPr>
            <a:picLocks noGrp="1" noChangeAspect="1"/>
          </p:cNvPicPr>
          <p:nvPr>
            <p:ph sz="half" idx="1"/>
          </p:nvPr>
        </p:nvPicPr>
        <p:blipFill>
          <a:blip r:embed="rId2"/>
          <a:stretch>
            <a:fillRect/>
          </a:stretch>
        </p:blipFill>
        <p:spPr>
          <a:xfrm>
            <a:off x="1776549" y="1253787"/>
            <a:ext cx="8717509" cy="5495356"/>
          </a:xfrm>
          <a:prstGeom prst="rect">
            <a:avLst/>
          </a:prstGeom>
        </p:spPr>
      </p:pic>
      <p:pic>
        <p:nvPicPr>
          <p:cNvPr id="1026" name="Picture 15">
            <a:extLst>
              <a:ext uri="{FF2B5EF4-FFF2-40B4-BE49-F238E27FC236}">
                <a16:creationId xmlns:a16="http://schemas.microsoft.com/office/drawing/2014/main" xmlns="" id="{39207B80-40DA-D44E-D478-94A1DA17D2C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28123" y="0"/>
            <a:ext cx="1714500" cy="1089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 name="Picture 14">
            <a:extLst>
              <a:ext uri="{FF2B5EF4-FFF2-40B4-BE49-F238E27FC236}">
                <a16:creationId xmlns:a16="http://schemas.microsoft.com/office/drawing/2014/main" xmlns="" id="{CC4C951E-F6F9-518B-973C-EBF3DDCACAB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77500" y="-12539"/>
            <a:ext cx="1714500" cy="1257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873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81756" y="302395"/>
            <a:ext cx="10900646" cy="1263693"/>
          </a:xfrm>
        </p:spPr>
        <p:txBody>
          <a:bodyPr/>
          <a:lstStyle/>
          <a:p>
            <a:r>
              <a:rPr lang="et-EE" sz="4400" b="1" dirty="0"/>
              <a:t>Estonia 2035 </a:t>
            </a:r>
            <a:r>
              <a:rPr lang="et-EE" sz="4400" dirty="0"/>
              <a:t>– </a:t>
            </a:r>
            <a:r>
              <a:rPr lang="et-EE" sz="4400" dirty="0" err="1"/>
              <a:t>National</a:t>
            </a:r>
            <a:r>
              <a:rPr lang="et-EE" sz="4400" dirty="0"/>
              <a:t> </a:t>
            </a:r>
            <a:r>
              <a:rPr lang="et-EE" sz="4400" dirty="0" err="1"/>
              <a:t>Development</a:t>
            </a:r>
            <a:r>
              <a:rPr lang="et-EE" sz="4400" dirty="0"/>
              <a:t> </a:t>
            </a:r>
            <a:r>
              <a:rPr lang="et-EE" sz="4400" dirty="0" err="1"/>
              <a:t>Strategy</a:t>
            </a:r>
            <a:endParaRPr lang="et-EE" sz="4400" dirty="0"/>
          </a:p>
        </p:txBody>
      </p:sp>
      <p:sp>
        <p:nvSpPr>
          <p:cNvPr id="4" name="Sisu kohatäide 3">
            <a:extLst>
              <a:ext uri="{FF2B5EF4-FFF2-40B4-BE49-F238E27FC236}">
                <a16:creationId xmlns:a16="http://schemas.microsoft.com/office/drawing/2014/main" xmlns="" id="{8F83BD7F-BA87-4CD5-AB2B-58F98A4B64A3}"/>
              </a:ext>
            </a:extLst>
          </p:cNvPr>
          <p:cNvSpPr txBox="1">
            <a:spLocks noGrp="1"/>
          </p:cNvSpPr>
          <p:nvPr>
            <p:ph sz="half" idx="1"/>
          </p:nvPr>
        </p:nvSpPr>
        <p:spPr>
          <a:xfrm>
            <a:off x="611022" y="4572584"/>
            <a:ext cx="10972802" cy="2203680"/>
          </a:xfrm>
          <a:prstGeom prst="rect">
            <a:avLst/>
          </a:prstGeom>
          <a:noFill/>
        </p:spPr>
        <p:txBody>
          <a:bodyPr wrap="square">
            <a:spAutoFit/>
          </a:bodyPr>
          <a:lstStyle/>
          <a:p>
            <a:pPr marL="0" indent="0" algn="ctr">
              <a:spcBef>
                <a:spcPts val="1200"/>
              </a:spcBef>
              <a:spcAft>
                <a:spcPts val="1200"/>
              </a:spcAft>
            </a:pPr>
            <a:r>
              <a:rPr lang="en-US" sz="2400"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By 2050, Estonia will be a competitive, </a:t>
            </a:r>
            <a:r>
              <a:rPr lang="en-US" sz="2400" b="1"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climate-neutral</a:t>
            </a:r>
            <a:r>
              <a:rPr lang="en-US" sz="2400"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country with a knowledge-based society and economy and a high-quality and species-rich living environment, willing and </a:t>
            </a:r>
            <a:r>
              <a:rPr lang="en-US" sz="2400" b="1"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able</a:t>
            </a:r>
            <a:r>
              <a:rPr lang="en-US" sz="2400"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to </a:t>
            </a:r>
            <a:r>
              <a:rPr lang="en-US" sz="2400" b="1"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reduce the adverse effects </a:t>
            </a:r>
            <a:r>
              <a:rPr lang="en-US" sz="2400"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of </a:t>
            </a:r>
            <a:r>
              <a:rPr lang="en-US" sz="2400" b="1"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climate change</a:t>
            </a:r>
            <a:r>
              <a:rPr lang="en-US" sz="2400"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rPr>
              <a:t> and make the best use of its positive aspects.</a:t>
            </a:r>
            <a:endParaRPr lang="et-EE" sz="2400"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lvl="0" indent="0">
              <a:spcBef>
                <a:spcPts val="1200"/>
              </a:spcBef>
              <a:spcAft>
                <a:spcPts val="1200"/>
              </a:spcAft>
            </a:pP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
            </a:r>
            <a:b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b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Read </a:t>
            </a:r>
            <a:r>
              <a:rPr lang="et-EE" sz="2000" dirty="0" err="1">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more</a:t>
            </a: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 https://valitsus.ee/strateegia-eesti-2035-arengukavad-ja-planeering/strateegia</a:t>
            </a:r>
            <a:endParaRPr lang="et-EE" sz="2400" i="1" dirty="0">
              <a:solidFill>
                <a:srgbClr val="0070C0"/>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3" name="Pilt 2"/>
          <p:cNvPicPr>
            <a:picLocks noChangeAspect="1"/>
          </p:cNvPicPr>
          <p:nvPr/>
        </p:nvPicPr>
        <p:blipFill>
          <a:blip r:embed="rId3"/>
          <a:stretch>
            <a:fillRect/>
          </a:stretch>
        </p:blipFill>
        <p:spPr>
          <a:xfrm>
            <a:off x="2394857" y="1739166"/>
            <a:ext cx="7405133" cy="2306757"/>
          </a:xfrm>
          <a:prstGeom prst="rect">
            <a:avLst/>
          </a:prstGeom>
        </p:spPr>
      </p:pic>
    </p:spTree>
    <p:extLst>
      <p:ext uri="{BB962C8B-B14F-4D97-AF65-F5344CB8AC3E}">
        <p14:creationId xmlns:p14="http://schemas.microsoft.com/office/powerpoint/2010/main" xmlns="" val="204967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81756" y="302395"/>
            <a:ext cx="10900646" cy="1263693"/>
          </a:xfrm>
        </p:spPr>
        <p:txBody>
          <a:bodyPr/>
          <a:lstStyle/>
          <a:p>
            <a:r>
              <a:rPr lang="et-EE" sz="4800" dirty="0" err="1"/>
              <a:t>Environmental</a:t>
            </a:r>
            <a:r>
              <a:rPr lang="et-EE" sz="4800" dirty="0"/>
              <a:t> </a:t>
            </a:r>
            <a:r>
              <a:rPr lang="et-EE" sz="4800" dirty="0" err="1"/>
              <a:t>Development</a:t>
            </a:r>
            <a:r>
              <a:rPr lang="et-EE" sz="4800" dirty="0"/>
              <a:t> </a:t>
            </a:r>
            <a:r>
              <a:rPr lang="et-EE" sz="4800" dirty="0" err="1"/>
              <a:t>Plan</a:t>
            </a:r>
            <a:r>
              <a:rPr lang="et-EE" sz="4800" dirty="0"/>
              <a:t> (KEVAD) </a:t>
            </a:r>
            <a:r>
              <a:rPr lang="et-EE" sz="4800" dirty="0" err="1"/>
              <a:t>until</a:t>
            </a:r>
            <a:r>
              <a:rPr lang="et-EE" sz="4800" dirty="0"/>
              <a:t> 2030</a:t>
            </a:r>
          </a:p>
        </p:txBody>
      </p:sp>
      <p:graphicFrame>
        <p:nvGraphicFramePr>
          <p:cNvPr id="7" name="Sisu kohatäide 3">
            <a:extLst>
              <a:ext uri="{FF2B5EF4-FFF2-40B4-BE49-F238E27FC236}">
                <a16:creationId xmlns:a16="http://schemas.microsoft.com/office/drawing/2014/main" xmlns="" id="{85B2AB85-6085-D603-51DB-CDFBA35B469C}"/>
              </a:ext>
            </a:extLst>
          </p:cNvPr>
          <p:cNvGraphicFramePr>
            <a:graphicFrameLocks noGrp="1"/>
          </p:cNvGraphicFramePr>
          <p:nvPr>
            <p:ph sz="half" idx="1"/>
          </p:nvPr>
        </p:nvGraphicFramePr>
        <p:xfrm>
          <a:off x="681756" y="1843674"/>
          <a:ext cx="10900646" cy="4382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9345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41B7737-E3D8-47F4-8B54-7529C7A836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CDAD12E-853D-4E20-9104-7129A3BF0D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3DA59AFC-4552-4608-9A63-AFBBC2C029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BEBA8EAE-BF5A-486C-A8C5-ECC9F3942E4B}">
                <a14:imgProps xmlns:a14="http://schemas.microsoft.com/office/drawing/2010/main" xmlns="">
                  <a14:imgLayer r:embed="rId4">
                    <a14:imgEffect>
                      <a14:brightnessContrast bright="-19000"/>
                    </a14:imgEffect>
                  </a14:imgLayer>
                </a14:imgProps>
              </a:ex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a:noFill/>
        </p:spPr>
      </p:pic>
      <p:pic>
        <p:nvPicPr>
          <p:cNvPr id="14" name="Picture 13">
            <a:extLst>
              <a:ext uri="{FF2B5EF4-FFF2-40B4-BE49-F238E27FC236}">
                <a16:creationId xmlns:a16="http://schemas.microsoft.com/office/drawing/2014/main" xmlns="" id="{7185CF21-0594-48C0-9F3E-254D6BCE9D9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xmlns="" id="{AC1E939A-6A69-42AE-8471-3AD3A74AD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A0B5529D-5CAA-4BF2-B5C9-34705E7661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4B7BAF6C-CC6F-4F1B-AB92-3ABDF1D44541}"/>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430" y="836910"/>
            <a:ext cx="695137" cy="584775"/>
          </a:xfrm>
          <a:prstGeom prst="rect">
            <a:avLst/>
          </a:prstGeom>
          <a:noFill/>
        </p:spPr>
        <p:txBody>
          <a:bodyPr wrap="square" rtlCol="0">
            <a:spAutoFit/>
          </a:bodyPr>
          <a:lstStyle/>
          <a:p>
            <a:pPr algn="r"/>
            <a:endParaRPr lang="en-US" sz="3200" dirty="0">
              <a:solidFill>
                <a:schemeClr val="accent6"/>
              </a:solidFill>
              <a:latin typeface="MS Shell Dlg 2" panose="020B0604030504040204" pitchFamily="34" charset="0"/>
            </a:endParaRPr>
          </a:p>
        </p:txBody>
      </p:sp>
      <p:sp>
        <p:nvSpPr>
          <p:cNvPr id="2" name="Pealkiri 1">
            <a:extLst>
              <a:ext uri="{FF2B5EF4-FFF2-40B4-BE49-F238E27FC236}">
                <a16:creationId xmlns:a16="http://schemas.microsoft.com/office/drawing/2014/main" xmlns="" id="{F2A6F0B3-F3DF-5E6E-08E1-46E8455A9E53}"/>
              </a:ext>
            </a:extLst>
          </p:cNvPr>
          <p:cNvSpPr>
            <a:spLocks noGrp="1"/>
          </p:cNvSpPr>
          <p:nvPr>
            <p:ph type="title"/>
          </p:nvPr>
        </p:nvSpPr>
        <p:spPr>
          <a:xfrm>
            <a:off x="1621860" y="1185911"/>
            <a:ext cx="3772261" cy="4891624"/>
          </a:xfrm>
        </p:spPr>
        <p:txBody>
          <a:bodyPr>
            <a:normAutofit/>
          </a:bodyPr>
          <a:lstStyle/>
          <a:p>
            <a:pPr algn="l"/>
            <a:r>
              <a:rPr lang="et-EE" sz="4800"/>
              <a:t>Climate change</a:t>
            </a:r>
          </a:p>
        </p:txBody>
      </p:sp>
      <p:sp>
        <p:nvSpPr>
          <p:cNvPr id="3" name="Sisu kohatäide 2">
            <a:extLst>
              <a:ext uri="{FF2B5EF4-FFF2-40B4-BE49-F238E27FC236}">
                <a16:creationId xmlns:a16="http://schemas.microsoft.com/office/drawing/2014/main" xmlns="" id="{35F76E52-1162-EF22-3B05-3F994AB7B184}"/>
              </a:ext>
            </a:extLst>
          </p:cNvPr>
          <p:cNvSpPr>
            <a:spLocks noGrp="1"/>
          </p:cNvSpPr>
          <p:nvPr>
            <p:ph idx="1"/>
          </p:nvPr>
        </p:nvSpPr>
        <p:spPr>
          <a:xfrm>
            <a:off x="5765739" y="1185911"/>
            <a:ext cx="5332895" cy="4864033"/>
          </a:xfrm>
        </p:spPr>
        <p:txBody>
          <a:bodyPr anchor="t">
            <a:normAutofit/>
          </a:bodyPr>
          <a:lstStyle/>
          <a:p>
            <a:pPr marL="342900" lvl="0" indent="-342900">
              <a:spcAft>
                <a:spcPts val="800"/>
              </a:spcAft>
              <a:buFont typeface="Symbol" panose="05050102010706020507" pitchFamily="18" charset="2"/>
              <a:buChar char=""/>
            </a:pPr>
            <a:r>
              <a:rPr lang="en-GB" sz="1600">
                <a:effectLst/>
                <a:latin typeface="Arial" panose="020B0604020202020204" pitchFamily="34" charset="0"/>
                <a:ea typeface="Times New Roman" panose="02020603050405020304" pitchFamily="18" charset="0"/>
                <a:cs typeface="Times New Roman" panose="02020603050405020304" pitchFamily="18" charset="0"/>
              </a:rPr>
              <a:t>In 2021, the total emissions of GHGs were 15 497.75 kt (15.6 m tonnes). Total emissions have decreased 68,5% (without LULUCF) and 57.63% (with LULUCF) (compared to 1990 levels)</a:t>
            </a:r>
            <a:endParaRPr lang="et-EE" sz="16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GB" sz="1600">
                <a:effectLst/>
                <a:latin typeface="Arial" panose="020B0604020202020204" pitchFamily="34" charset="0"/>
                <a:ea typeface="Times New Roman" panose="02020603050405020304" pitchFamily="18" charset="0"/>
                <a:cs typeface="Times New Roman" panose="02020603050405020304" pitchFamily="18" charset="0"/>
              </a:rPr>
              <a:t>The Energy sector is the most significant source of greenhouse gas emissions in Estonia - energy industry and production formed 52% share of the total emissions in 2021. </a:t>
            </a:r>
            <a:endParaRPr lang="et-EE" sz="16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GB" sz="1600">
                <a:effectLst/>
                <a:latin typeface="Arial" panose="020B0604020202020204" pitchFamily="34" charset="0"/>
                <a:ea typeface="Times New Roman" panose="02020603050405020304" pitchFamily="18" charset="0"/>
                <a:cs typeface="Times New Roman" panose="02020603050405020304" pitchFamily="18" charset="0"/>
              </a:rPr>
              <a:t>Since the base year 1990, total GHG emissions from Energy sector in Estonia have decreased by 71.2%. The key driver for the fall in emissions is the transition from a planned economy to a market economy, and impacts of EU ETS system.</a:t>
            </a:r>
            <a:endParaRPr lang="et-EE" sz="1600">
              <a:effectLst/>
              <a:latin typeface="Arial" panose="020B0604020202020204" pitchFamily="34" charset="0"/>
              <a:ea typeface="Calibri" panose="020F0502020204030204" pitchFamily="34" charset="0"/>
              <a:cs typeface="Times New Roman" panose="02020603050405020304" pitchFamily="18" charset="0"/>
            </a:endParaRPr>
          </a:p>
          <a:p>
            <a:pPr marL="6160" indent="0">
              <a:buNone/>
            </a:pPr>
            <a:endParaRPr lang="et-EE" sz="1600"/>
          </a:p>
        </p:txBody>
      </p:sp>
    </p:spTree>
    <p:extLst>
      <p:ext uri="{BB962C8B-B14F-4D97-AF65-F5344CB8AC3E}">
        <p14:creationId xmlns:p14="http://schemas.microsoft.com/office/powerpoint/2010/main" xmlns="" val="166489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25487" y="426944"/>
            <a:ext cx="10043441" cy="1082256"/>
          </a:xfrm>
          <a:ln/>
        </p:spPr>
        <p:txBody>
          <a:bodyPr vert="horz" wrap="square" lIns="0" tIns="54570" rIns="0" bIns="0" numCol="1" anchor="t" anchorCtr="0" compatLnSpc="1">
            <a:prstTxWarp prst="textNoShape">
              <a:avLst/>
            </a:prstTxWarp>
            <a:normAutofit/>
          </a:bodyPr>
          <a:lstStyle/>
          <a:p>
            <a:pPr>
              <a:tabLst>
                <a:tab pos="725782" algn="l"/>
                <a:tab pos="1451564" algn="l"/>
                <a:tab pos="2177346" algn="l"/>
                <a:tab pos="2903129" algn="l"/>
                <a:tab pos="3628911" algn="l"/>
                <a:tab pos="4354693" algn="l"/>
                <a:tab pos="5080475" algn="l"/>
                <a:tab pos="5806257" algn="l"/>
                <a:tab pos="6532039" algn="l"/>
              </a:tabLst>
            </a:pPr>
            <a:r>
              <a:rPr lang="et-EE" altLang="et-EE" sz="2800" dirty="0" err="1">
                <a:solidFill>
                  <a:srgbClr val="0070C0"/>
                </a:solidFill>
              </a:rPr>
              <a:t>The</a:t>
            </a:r>
            <a:r>
              <a:rPr lang="et-EE" altLang="et-EE" sz="2800" dirty="0">
                <a:solidFill>
                  <a:srgbClr val="0070C0"/>
                </a:solidFill>
              </a:rPr>
              <a:t> </a:t>
            </a:r>
            <a:r>
              <a:rPr lang="et-EE" altLang="et-EE" sz="2800" dirty="0" err="1">
                <a:solidFill>
                  <a:srgbClr val="0070C0"/>
                </a:solidFill>
              </a:rPr>
              <a:t>context</a:t>
            </a:r>
            <a:r>
              <a:rPr lang="et-EE" altLang="et-EE" sz="2800" dirty="0">
                <a:solidFill>
                  <a:srgbClr val="0070C0"/>
                </a:solidFill>
              </a:rPr>
              <a:t>: </a:t>
            </a:r>
            <a:r>
              <a:rPr lang="et-EE" altLang="et-EE" sz="2800" dirty="0" err="1">
                <a:solidFill>
                  <a:srgbClr val="0070C0"/>
                </a:solidFill>
              </a:rPr>
              <a:t>Greenhouse</a:t>
            </a:r>
            <a:r>
              <a:rPr lang="et-EE" altLang="et-EE" sz="2800" dirty="0">
                <a:solidFill>
                  <a:srgbClr val="0070C0"/>
                </a:solidFill>
              </a:rPr>
              <a:t> </a:t>
            </a:r>
            <a:r>
              <a:rPr lang="et-EE" altLang="et-EE" sz="2800" dirty="0" err="1">
                <a:solidFill>
                  <a:srgbClr val="0070C0"/>
                </a:solidFill>
              </a:rPr>
              <a:t>gas</a:t>
            </a:r>
            <a:r>
              <a:rPr lang="et-EE" altLang="et-EE" sz="2800" dirty="0">
                <a:solidFill>
                  <a:srgbClr val="0070C0"/>
                </a:solidFill>
              </a:rPr>
              <a:t> </a:t>
            </a:r>
            <a:r>
              <a:rPr lang="et-EE" altLang="et-EE" sz="2800" dirty="0" err="1">
                <a:solidFill>
                  <a:srgbClr val="0070C0"/>
                </a:solidFill>
              </a:rPr>
              <a:t>emissions</a:t>
            </a:r>
            <a:r>
              <a:rPr lang="et-EE" altLang="et-EE" sz="2800" dirty="0">
                <a:solidFill>
                  <a:srgbClr val="0070C0"/>
                </a:solidFill>
              </a:rPr>
              <a:t> 1990 – 2020</a:t>
            </a:r>
          </a:p>
        </p:txBody>
      </p:sp>
      <p:graphicFrame>
        <p:nvGraphicFramePr>
          <p:cNvPr id="7" name="Diagramm 6"/>
          <p:cNvGraphicFramePr/>
          <p:nvPr/>
        </p:nvGraphicFramePr>
        <p:xfrm>
          <a:off x="816225" y="1675347"/>
          <a:ext cx="10125076" cy="464343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Rühm 8"/>
          <p:cNvGrpSpPr/>
          <p:nvPr/>
        </p:nvGrpSpPr>
        <p:grpSpPr>
          <a:xfrm>
            <a:off x="5320672" y="2944661"/>
            <a:ext cx="1774845" cy="1259039"/>
            <a:chOff x="5371472" y="2944661"/>
            <a:chExt cx="1774845" cy="1259039"/>
          </a:xfrm>
        </p:grpSpPr>
        <p:sp>
          <p:nvSpPr>
            <p:cNvPr id="5" name="TextBox 4"/>
            <p:cNvSpPr txBox="1"/>
            <p:nvPr/>
          </p:nvSpPr>
          <p:spPr>
            <a:xfrm>
              <a:off x="5371472" y="2944661"/>
              <a:ext cx="1774845" cy="738664"/>
            </a:xfrm>
            <a:prstGeom prst="rect">
              <a:avLst/>
            </a:prstGeom>
            <a:noFill/>
            <a:ln>
              <a:solidFill>
                <a:schemeClr val="bg1">
                  <a:lumMod val="85000"/>
                </a:schemeClr>
              </a:solidFill>
            </a:ln>
          </p:spPr>
          <p:txBody>
            <a:bodyPr wrap="none" rtlCol="0">
              <a:spAutoFit/>
            </a:bodyPr>
            <a:lstStyle/>
            <a:p>
              <a:r>
                <a:rPr lang="et-EE" sz="1400" b="1" dirty="0">
                  <a:solidFill>
                    <a:schemeClr val="tx1">
                      <a:lumMod val="75000"/>
                      <a:lumOff val="25000"/>
                    </a:schemeClr>
                  </a:solidFill>
                </a:rPr>
                <a:t>2020 vs 1990:</a:t>
              </a:r>
            </a:p>
            <a:p>
              <a:r>
                <a:rPr lang="et-EE" sz="1400" dirty="0">
                  <a:solidFill>
                    <a:schemeClr val="tx1">
                      <a:lumMod val="75000"/>
                      <a:lumOff val="25000"/>
                    </a:schemeClr>
                  </a:solidFill>
                </a:rPr>
                <a:t>- 65% </a:t>
              </a:r>
              <a:r>
                <a:rPr lang="et-EE" sz="1400" dirty="0" err="1">
                  <a:solidFill>
                    <a:schemeClr val="tx1">
                      <a:lumMod val="75000"/>
                      <a:lumOff val="25000"/>
                    </a:schemeClr>
                  </a:solidFill>
                </a:rPr>
                <a:t>incl</a:t>
              </a:r>
              <a:r>
                <a:rPr lang="et-EE" sz="1400" dirty="0">
                  <a:solidFill>
                    <a:schemeClr val="tx1">
                      <a:lumMod val="75000"/>
                      <a:lumOff val="25000"/>
                    </a:schemeClr>
                  </a:solidFill>
                </a:rPr>
                <a:t>. LULUCF</a:t>
              </a:r>
            </a:p>
            <a:p>
              <a:r>
                <a:rPr lang="et-EE" sz="1400" dirty="0">
                  <a:solidFill>
                    <a:schemeClr val="tx1">
                      <a:lumMod val="75000"/>
                      <a:lumOff val="25000"/>
                    </a:schemeClr>
                  </a:solidFill>
                </a:rPr>
                <a:t>- 71% </a:t>
              </a:r>
              <a:r>
                <a:rPr lang="et-EE" sz="1400" dirty="0" err="1">
                  <a:solidFill>
                    <a:schemeClr val="tx1">
                      <a:lumMod val="75000"/>
                      <a:lumOff val="25000"/>
                    </a:schemeClr>
                  </a:solidFill>
                </a:rPr>
                <a:t>not</a:t>
              </a:r>
              <a:r>
                <a:rPr lang="et-EE" sz="1400" dirty="0">
                  <a:solidFill>
                    <a:schemeClr val="tx1">
                      <a:lumMod val="75000"/>
                      <a:lumOff val="25000"/>
                    </a:schemeClr>
                  </a:solidFill>
                </a:rPr>
                <a:t> </a:t>
              </a:r>
              <a:r>
                <a:rPr lang="et-EE" sz="1400" dirty="0" err="1">
                  <a:solidFill>
                    <a:schemeClr val="tx1">
                      <a:lumMod val="75000"/>
                      <a:lumOff val="25000"/>
                    </a:schemeClr>
                  </a:solidFill>
                </a:rPr>
                <a:t>incl</a:t>
              </a:r>
              <a:r>
                <a:rPr lang="et-EE" sz="1400" dirty="0">
                  <a:solidFill>
                    <a:schemeClr val="tx1">
                      <a:lumMod val="75000"/>
                      <a:lumOff val="25000"/>
                    </a:schemeClr>
                  </a:solidFill>
                </a:rPr>
                <a:t>. LULUCF</a:t>
              </a:r>
            </a:p>
          </p:txBody>
        </p:sp>
        <p:cxnSp>
          <p:nvCxnSpPr>
            <p:cNvPr id="8" name="Sirge noolkonnektor 7"/>
            <p:cNvCxnSpPr/>
            <p:nvPr/>
          </p:nvCxnSpPr>
          <p:spPr>
            <a:xfrm>
              <a:off x="6235700" y="3479800"/>
              <a:ext cx="12700" cy="723900"/>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41579" y="3532989"/>
            <a:ext cx="1064715" cy="523220"/>
          </a:xfrm>
          <a:prstGeom prst="rect">
            <a:avLst/>
          </a:prstGeom>
          <a:noFill/>
          <a:ln>
            <a:solidFill>
              <a:schemeClr val="bg1">
                <a:lumMod val="85000"/>
              </a:schemeClr>
            </a:solidFill>
          </a:ln>
        </p:spPr>
        <p:txBody>
          <a:bodyPr wrap="none" rtlCol="0">
            <a:spAutoFit/>
          </a:bodyPr>
          <a:lstStyle/>
          <a:p>
            <a:r>
              <a:rPr lang="et-EE" sz="1400" b="1" dirty="0">
                <a:solidFill>
                  <a:schemeClr val="tx1">
                    <a:lumMod val="75000"/>
                    <a:lumOff val="25000"/>
                  </a:schemeClr>
                </a:solidFill>
              </a:rPr>
              <a:t>EE2035: </a:t>
            </a:r>
          </a:p>
          <a:p>
            <a:r>
              <a:rPr lang="et-EE" sz="1400" dirty="0">
                <a:solidFill>
                  <a:schemeClr val="tx1">
                    <a:lumMod val="75000"/>
                    <a:lumOff val="25000"/>
                  </a:schemeClr>
                </a:solidFill>
              </a:rPr>
              <a:t>- net 8 mln t </a:t>
            </a:r>
          </a:p>
        </p:txBody>
      </p:sp>
      <p:sp>
        <p:nvSpPr>
          <p:cNvPr id="11" name="TextBox 10"/>
          <p:cNvSpPr txBox="1"/>
          <p:nvPr/>
        </p:nvSpPr>
        <p:spPr>
          <a:xfrm>
            <a:off x="9891132" y="4082336"/>
            <a:ext cx="1499128" cy="523220"/>
          </a:xfrm>
          <a:prstGeom prst="rect">
            <a:avLst/>
          </a:prstGeom>
          <a:noFill/>
          <a:ln>
            <a:solidFill>
              <a:schemeClr val="bg1">
                <a:lumMod val="85000"/>
              </a:schemeClr>
            </a:solidFill>
          </a:ln>
        </p:spPr>
        <p:txBody>
          <a:bodyPr wrap="none" rtlCol="0">
            <a:spAutoFit/>
          </a:bodyPr>
          <a:lstStyle/>
          <a:p>
            <a:r>
              <a:rPr lang="et-EE" sz="1400" b="1" dirty="0">
                <a:solidFill>
                  <a:schemeClr val="tx1">
                    <a:lumMod val="75000"/>
                    <a:lumOff val="25000"/>
                  </a:schemeClr>
                </a:solidFill>
              </a:rPr>
              <a:t>EE2035: </a:t>
            </a:r>
          </a:p>
          <a:p>
            <a:r>
              <a:rPr lang="et-EE" sz="1400" dirty="0">
                <a:solidFill>
                  <a:schemeClr val="tx1">
                    <a:lumMod val="75000"/>
                    <a:lumOff val="25000"/>
                  </a:schemeClr>
                </a:solidFill>
              </a:rPr>
              <a:t>- </a:t>
            </a:r>
            <a:r>
              <a:rPr lang="et-EE" sz="1400" dirty="0" err="1">
                <a:solidFill>
                  <a:schemeClr val="tx1">
                    <a:lumMod val="75000"/>
                    <a:lumOff val="25000"/>
                  </a:schemeClr>
                </a:solidFill>
              </a:rPr>
              <a:t>climate</a:t>
            </a:r>
            <a:r>
              <a:rPr lang="et-EE" sz="1400" dirty="0">
                <a:solidFill>
                  <a:schemeClr val="tx1">
                    <a:lumMod val="75000"/>
                    <a:lumOff val="25000"/>
                  </a:schemeClr>
                </a:solidFill>
              </a:rPr>
              <a:t> </a:t>
            </a:r>
            <a:r>
              <a:rPr lang="et-EE" sz="1400" dirty="0" err="1">
                <a:solidFill>
                  <a:schemeClr val="tx1">
                    <a:lumMod val="75000"/>
                    <a:lumOff val="25000"/>
                  </a:schemeClr>
                </a:solidFill>
              </a:rPr>
              <a:t>neutrality</a:t>
            </a:r>
            <a:endParaRPr lang="et-EE" sz="1400" dirty="0">
              <a:solidFill>
                <a:schemeClr val="tx1">
                  <a:lumMod val="75000"/>
                  <a:lumOff val="25000"/>
                </a:schemeClr>
              </a:solidFill>
            </a:endParaRPr>
          </a:p>
        </p:txBody>
      </p:sp>
      <p:cxnSp>
        <p:nvCxnSpPr>
          <p:cNvPr id="14" name="Sirge noolkonnektor 13"/>
          <p:cNvCxnSpPr>
            <a:stCxn id="10" idx="2"/>
          </p:cNvCxnSpPr>
          <p:nvPr/>
        </p:nvCxnSpPr>
        <p:spPr>
          <a:xfrm>
            <a:off x="8273937" y="4056209"/>
            <a:ext cx="12880" cy="59381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irge noolkonnektor 14"/>
          <p:cNvCxnSpPr>
            <a:stCxn id="11" idx="2"/>
          </p:cNvCxnSpPr>
          <p:nvPr/>
        </p:nvCxnSpPr>
        <p:spPr>
          <a:xfrm>
            <a:off x="10640696" y="4605556"/>
            <a:ext cx="0" cy="589656"/>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551691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6496640-F25B-44EC-86B5-93A5FE5783D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xmlns="" id="{8C45ACD8-7C50-4A66-BE95-3D047AA36DD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xmlns="" id="{768BF61B-9271-4D1A-B5AE-3C3D81A4E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9396CF4B-D9CC-4061-B98D-21834E5F99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xmlns="" id="{DA69CD36-CE1E-4D24-A42C-FF61E23097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6C80EA93-359A-4B7A-9AD2-0207F0FE45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xmlns="" id="{421CDC62-D454-45CF-A494-3C28B63E4FA9}"/>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xmlns="" id="{B5E326A3-EB92-4BDA-9F77-45197E0CBE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CAC996C7-7B84-4645-9AA1-6EA85EAB47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ealkiri 1"/>
          <p:cNvSpPr>
            <a:spLocks noGrp="1"/>
          </p:cNvSpPr>
          <p:nvPr>
            <p:ph type="title"/>
          </p:nvPr>
        </p:nvSpPr>
        <p:spPr>
          <a:xfrm>
            <a:off x="1337191" y="1064365"/>
            <a:ext cx="2856582" cy="3313671"/>
          </a:xfrm>
        </p:spPr>
        <p:txBody>
          <a:bodyPr vert="horz" lIns="91440" tIns="45720" rIns="91440" bIns="45720" rtlCol="0" anchor="t">
            <a:normAutofit/>
          </a:bodyPr>
          <a:lstStyle/>
          <a:p>
            <a:pPr algn="l"/>
            <a:r>
              <a:rPr lang="en-US">
                <a:solidFill>
                  <a:schemeClr val="bg1"/>
                </a:solidFill>
              </a:rPr>
              <a:t>In Estonia 2035, the following targets have been set for 2035</a:t>
            </a:r>
          </a:p>
        </p:txBody>
      </p:sp>
      <p:sp>
        <p:nvSpPr>
          <p:cNvPr id="27" name="Rectangle 26">
            <a:extLst>
              <a:ext uri="{FF2B5EF4-FFF2-40B4-BE49-F238E27FC236}">
                <a16:creationId xmlns:a16="http://schemas.microsoft.com/office/drawing/2014/main" xmlns="" id="{32DC315B-5680-47D9-B827-34D012FB1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isu kohatäide 2">
            <a:extLst>
              <a:ext uri="{FF2B5EF4-FFF2-40B4-BE49-F238E27FC236}">
                <a16:creationId xmlns:a16="http://schemas.microsoft.com/office/drawing/2014/main" xmlns="" id="{F6892C34-F4E5-B244-71E2-9064631741F3}"/>
              </a:ext>
            </a:extLst>
          </p:cNvPr>
          <p:cNvGraphicFramePr>
            <a:graphicFrameLocks noGrp="1"/>
          </p:cNvGraphicFramePr>
          <p:nvPr>
            <p:ph sz="half" idx="1"/>
            <p:extLst>
              <p:ext uri="{D42A27DB-BD31-4B8C-83A1-F6EECF244321}">
                <p14:modId xmlns:p14="http://schemas.microsoft.com/office/powerpoint/2010/main" xmlns="" val="736601253"/>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74447282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p:cNvPicPr>
            <a:picLocks noChangeAspect="1"/>
          </p:cNvPicPr>
          <p:nvPr/>
        </p:nvPicPr>
        <p:blipFill rotWithShape="1">
          <a:blip r:embed="rId3"/>
          <a:srcRect b="86241"/>
          <a:stretch/>
        </p:blipFill>
        <p:spPr>
          <a:xfrm>
            <a:off x="1002886" y="1545437"/>
            <a:ext cx="3728256" cy="706336"/>
          </a:xfrm>
          <a:prstGeom prst="rect">
            <a:avLst/>
          </a:prstGeom>
        </p:spPr>
      </p:pic>
      <p:sp>
        <p:nvSpPr>
          <p:cNvPr id="2" name="Pealkiri 1"/>
          <p:cNvSpPr>
            <a:spLocks noGrp="1"/>
          </p:cNvSpPr>
          <p:nvPr>
            <p:ph type="title"/>
          </p:nvPr>
        </p:nvSpPr>
        <p:spPr>
          <a:xfrm>
            <a:off x="681756" y="302395"/>
            <a:ext cx="10900646" cy="1263693"/>
          </a:xfrm>
        </p:spPr>
        <p:txBody>
          <a:bodyPr/>
          <a:lstStyle/>
          <a:p>
            <a:r>
              <a:rPr lang="et-EE" sz="4800" dirty="0" err="1"/>
              <a:t>National</a:t>
            </a:r>
            <a:r>
              <a:rPr lang="et-EE" sz="4800" dirty="0"/>
              <a:t> </a:t>
            </a:r>
            <a:r>
              <a:rPr lang="et-EE" sz="4800" dirty="0" err="1"/>
              <a:t>Adaptation</a:t>
            </a:r>
            <a:r>
              <a:rPr lang="et-EE" sz="4800" dirty="0"/>
              <a:t> </a:t>
            </a:r>
            <a:r>
              <a:rPr lang="et-EE" sz="4800" dirty="0" err="1"/>
              <a:t>Strategy</a:t>
            </a:r>
            <a:r>
              <a:rPr lang="et-EE" sz="4800" dirty="0"/>
              <a:t> </a:t>
            </a:r>
            <a:r>
              <a:rPr lang="et-EE" sz="4800" dirty="0" err="1"/>
              <a:t>until</a:t>
            </a:r>
            <a:r>
              <a:rPr lang="et-EE" sz="4800" dirty="0"/>
              <a:t> 2030</a:t>
            </a:r>
          </a:p>
        </p:txBody>
      </p:sp>
      <p:sp>
        <p:nvSpPr>
          <p:cNvPr id="4" name="Sisu kohatäide 3">
            <a:extLst>
              <a:ext uri="{FF2B5EF4-FFF2-40B4-BE49-F238E27FC236}">
                <a16:creationId xmlns:a16="http://schemas.microsoft.com/office/drawing/2014/main" xmlns="" id="{8F83BD7F-BA87-4CD5-AB2B-58F98A4B64A3}"/>
              </a:ext>
            </a:extLst>
          </p:cNvPr>
          <p:cNvSpPr txBox="1">
            <a:spLocks noGrp="1"/>
          </p:cNvSpPr>
          <p:nvPr>
            <p:ph sz="half" idx="1"/>
          </p:nvPr>
        </p:nvSpPr>
        <p:spPr>
          <a:xfrm>
            <a:off x="5052269" y="1516170"/>
            <a:ext cx="6851260" cy="5958554"/>
          </a:xfrm>
          <a:prstGeom prst="rect">
            <a:avLst/>
          </a:prstGeom>
          <a:noFill/>
        </p:spPr>
        <p:txBody>
          <a:bodyPr wrap="square">
            <a:spAutoFit/>
          </a:bodyPr>
          <a:lstStyle/>
          <a:p>
            <a:pPr marL="0" indent="0">
              <a:spcBef>
                <a:spcPts val="1200"/>
              </a:spcBef>
              <a:spcAft>
                <a:spcPts val="1200"/>
              </a:spcAft>
            </a:pPr>
            <a:r>
              <a:rPr lang="et-EE" sz="2000" dirty="0" err="1">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Aims</a:t>
            </a: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t-EE" sz="2000" dirty="0" err="1">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to</a:t>
            </a: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Enhance Estonia's preparedness and capability to adapt to the impacts of climate change locally, regionally and nationally.</a:t>
            </a:r>
            <a:endPar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indent="0">
              <a:spcBef>
                <a:spcPts val="1200"/>
              </a:spcBef>
              <a:spcAft>
                <a:spcPts val="1200"/>
              </a:spcAft>
            </a:pPr>
            <a:r>
              <a:rPr lang="en-US"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
            </a:r>
            <a:br>
              <a:rPr lang="en-US"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br>
            <a:r>
              <a:rPr lang="en-US" sz="2000" b="1"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8 PRIORITY SECTORS:</a:t>
            </a:r>
            <a:endParaRPr lang="et-EE" sz="2000" b="1"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indent="-342900">
              <a:lnSpc>
                <a:spcPct val="100000"/>
              </a:lnSpc>
              <a:spcBef>
                <a:spcPts val="0"/>
              </a:spcBef>
              <a:spcAft>
                <a:spcPts val="0"/>
              </a:spcAft>
              <a:buFont typeface="Arial" panose="020B0604020202020204" pitchFamily="34" charset="0"/>
              <a:buChar char="•"/>
            </a:pPr>
            <a:r>
              <a:rPr lang="en-US"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Spatial planning and land use</a:t>
            </a:r>
            <a:endPar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indent="-342900">
              <a:lnSpc>
                <a:spcPct val="100000"/>
              </a:lnSpc>
              <a:spcBef>
                <a:spcPts val="0"/>
              </a:spcBef>
              <a:spcAft>
                <a:spcPts val="0"/>
              </a:spcAft>
              <a:buFont typeface="Arial" panose="020B0604020202020204" pitchFamily="34" charset="0"/>
              <a:buChar char="•"/>
            </a:pPr>
            <a:r>
              <a:rPr lang="en-US"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Human health and rescue preparedness</a:t>
            </a:r>
            <a:endPar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indent="-342900">
              <a:lnSpc>
                <a:spcPct val="100000"/>
              </a:lnSpc>
              <a:spcBef>
                <a:spcPts val="0"/>
              </a:spcBef>
              <a:spcAft>
                <a:spcPts val="0"/>
              </a:spcAft>
              <a:buFont typeface="Arial" panose="020B0604020202020204" pitchFamily="34" charset="0"/>
              <a:buChar char="•"/>
            </a:pP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Natural </a:t>
            </a:r>
            <a:r>
              <a:rPr lang="et-EE" sz="2000" dirty="0" err="1">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environment</a:t>
            </a:r>
            <a:endPar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indent="-342900">
              <a:lnSpc>
                <a:spcPct val="100000"/>
              </a:lnSpc>
              <a:spcBef>
                <a:spcPts val="0"/>
              </a:spcBef>
              <a:spcAft>
                <a:spcPts val="0"/>
              </a:spcAft>
              <a:buFont typeface="Arial" panose="020B0604020202020204" pitchFamily="34" charset="0"/>
              <a:buChar char="•"/>
            </a:pPr>
            <a:r>
              <a:rPr lang="en-US" sz="2000" dirty="0" err="1">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Bioeconomy</a:t>
            </a:r>
            <a:endPar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indent="-342900">
              <a:lnSpc>
                <a:spcPct val="100000"/>
              </a:lnSpc>
              <a:spcBef>
                <a:spcPts val="0"/>
              </a:spcBef>
              <a:spcAft>
                <a:spcPts val="0"/>
              </a:spcAft>
              <a:buFont typeface="Arial" panose="020B0604020202020204" pitchFamily="34" charset="0"/>
              <a:buChar char="•"/>
            </a:pP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B</a:t>
            </a:r>
            <a:r>
              <a:rPr lang="en-US" sz="2000" dirty="0" err="1">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uildings</a:t>
            </a:r>
            <a:r>
              <a:rPr lang="en-US"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 and </a:t>
            </a:r>
            <a:r>
              <a:rPr lang="en-US" sz="2000" dirty="0" err="1">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infrastructur</a:t>
            </a: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e</a:t>
            </a:r>
          </a:p>
          <a:p>
            <a:pPr marL="0" indent="-342900">
              <a:lnSpc>
                <a:spcPct val="100000"/>
              </a:lnSpc>
              <a:spcBef>
                <a:spcPts val="0"/>
              </a:spcBef>
              <a:spcAft>
                <a:spcPts val="0"/>
              </a:spcAft>
              <a:buFont typeface="Arial" panose="020B0604020202020204" pitchFamily="34" charset="0"/>
              <a:buChar char="•"/>
            </a:pPr>
            <a:r>
              <a:rPr lang="en-US"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Energetics and energy supply systems</a:t>
            </a:r>
            <a:endPar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indent="-342900">
              <a:lnSpc>
                <a:spcPct val="100000"/>
              </a:lnSpc>
              <a:spcBef>
                <a:spcPts val="0"/>
              </a:spcBef>
              <a:spcAft>
                <a:spcPts val="0"/>
              </a:spcAft>
              <a:buFont typeface="Arial" panose="020B0604020202020204" pitchFamily="34" charset="0"/>
              <a:buChar char="•"/>
            </a:pPr>
            <a:r>
              <a:rPr lang="en-US"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Economy</a:t>
            </a:r>
            <a:endPar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indent="-342900">
              <a:lnSpc>
                <a:spcPct val="100000"/>
              </a:lnSpc>
              <a:spcBef>
                <a:spcPts val="0"/>
              </a:spcBef>
              <a:spcAft>
                <a:spcPts val="0"/>
              </a:spcAft>
              <a:buFont typeface="Arial" panose="020B0604020202020204" pitchFamily="34" charset="0"/>
              <a:buChar char="•"/>
            </a:pPr>
            <a:r>
              <a:rPr lang="en-US"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Society, awareness and co-operation</a:t>
            </a:r>
            <a:endPar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indent="0">
              <a:spcBef>
                <a:spcPts val="1200"/>
              </a:spcBef>
              <a:spcAft>
                <a:spcPts val="1200"/>
              </a:spcAft>
            </a:pP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Read </a:t>
            </a:r>
            <a:r>
              <a:rPr lang="et-EE" sz="2000" dirty="0" err="1">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more</a:t>
            </a: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hlinkClick r:id="rId4"/>
              </a:rPr>
              <a:t>https://envir.ee/kliimamuutustega-kohanemise-arengukava</a:t>
            </a:r>
            <a:r>
              <a:rPr lang="et-EE" sz="20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p>
          <a:p>
            <a:pPr marL="0" indent="0">
              <a:spcBef>
                <a:spcPts val="1200"/>
              </a:spcBef>
              <a:spcAft>
                <a:spcPts val="1200"/>
              </a:spcAft>
            </a:pPr>
            <a:endParaRPr lang="et-EE" sz="3200" dirty="0">
              <a:solidFill>
                <a:srgbClr val="006EB5"/>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3" name="Pilt 2"/>
          <p:cNvPicPr>
            <a:picLocks noChangeAspect="1"/>
          </p:cNvPicPr>
          <p:nvPr/>
        </p:nvPicPr>
        <p:blipFill rotWithShape="1">
          <a:blip r:embed="rId3"/>
          <a:srcRect t="32526"/>
          <a:stretch/>
        </p:blipFill>
        <p:spPr>
          <a:xfrm>
            <a:off x="1002885" y="2966725"/>
            <a:ext cx="3728256" cy="3463928"/>
          </a:xfrm>
          <a:prstGeom prst="rect">
            <a:avLst/>
          </a:prstGeom>
        </p:spPr>
      </p:pic>
      <p:sp>
        <p:nvSpPr>
          <p:cNvPr id="5" name="Sisu kohatäide 3">
            <a:extLst>
              <a:ext uri="{FF2B5EF4-FFF2-40B4-BE49-F238E27FC236}">
                <a16:creationId xmlns:a16="http://schemas.microsoft.com/office/drawing/2014/main" xmlns="" id="{8F83BD7F-BA87-4CD5-AB2B-58F98A4B64A3}"/>
              </a:ext>
            </a:extLst>
          </p:cNvPr>
          <p:cNvSpPr txBox="1">
            <a:spLocks/>
          </p:cNvSpPr>
          <p:nvPr/>
        </p:nvSpPr>
        <p:spPr bwMode="auto">
          <a:xfrm>
            <a:off x="888487" y="2281040"/>
            <a:ext cx="3728255" cy="618311"/>
          </a:xfrm>
          <a:prstGeom prst="rect">
            <a:avLst/>
          </a:prstGeom>
          <a:solidFill>
            <a:schemeClr val="bg1"/>
          </a:solidFill>
          <a:ln>
            <a:noFill/>
          </a:ln>
          <a:effectLst/>
        </p:spPr>
        <p:txBody>
          <a:bodyPr vert="horz" wrap="square" lIns="0" tIns="0" rIns="0" bIns="0" numCol="1" anchor="t" anchorCtr="0" compatLnSpc="1">
            <a:prstTxWarp prst="textNoShape">
              <a:avLst/>
            </a:prstTxWarp>
            <a:spAutoFit/>
          </a:bodyPr>
          <a:lstStyle>
            <a:lvl1pPr marL="343792" indent="-343792" algn="l" defTabSz="450431" rtl="0" eaLnBrk="1" fontAlgn="base" hangingPunct="1">
              <a:lnSpc>
                <a:spcPct val="110000"/>
              </a:lnSpc>
              <a:spcBef>
                <a:spcPct val="0"/>
              </a:spcBef>
              <a:spcAft>
                <a:spcPts val="1417"/>
              </a:spcAft>
              <a:buClr>
                <a:srgbClr val="0064B9"/>
              </a:buClr>
              <a:buSzPct val="100000"/>
              <a:buFont typeface="Times New Roman" pitchFamily="16" charset="0"/>
              <a:defRPr sz="3712">
                <a:solidFill>
                  <a:srgbClr val="000000"/>
                </a:solidFill>
                <a:latin typeface="+mn-lt"/>
                <a:ea typeface="+mn-ea"/>
                <a:cs typeface="+mn-cs"/>
              </a:defRPr>
            </a:lvl1pPr>
            <a:lvl2pPr marL="744882" indent="-286493" algn="l" defTabSz="450431" rtl="0" eaLnBrk="1" fontAlgn="base" hangingPunct="1">
              <a:lnSpc>
                <a:spcPct val="110000"/>
              </a:lnSpc>
              <a:spcBef>
                <a:spcPct val="0"/>
              </a:spcBef>
              <a:spcAft>
                <a:spcPts val="1141"/>
              </a:spcAft>
              <a:buClr>
                <a:srgbClr val="0064B9"/>
              </a:buClr>
              <a:buSzPct val="100000"/>
              <a:buFont typeface="Times New Roman" pitchFamily="16" charset="0"/>
              <a:defRPr sz="3211" baseline="0">
                <a:solidFill>
                  <a:srgbClr val="000000"/>
                </a:solidFill>
                <a:latin typeface="+mn-lt"/>
                <a:ea typeface="+mn-ea"/>
              </a:defRPr>
            </a:lvl2pPr>
            <a:lvl3pPr marL="1145972" indent="-229194" algn="l" defTabSz="450431" rtl="0" eaLnBrk="1" fontAlgn="base" hangingPunct="1">
              <a:lnSpc>
                <a:spcPct val="110000"/>
              </a:lnSpc>
              <a:spcBef>
                <a:spcPct val="0"/>
              </a:spcBef>
              <a:spcAft>
                <a:spcPts val="852"/>
              </a:spcAft>
              <a:buClr>
                <a:srgbClr val="0064B9"/>
              </a:buClr>
              <a:buSzPct val="100000"/>
              <a:buFont typeface="Times New Roman" pitchFamily="16" charset="0"/>
              <a:defRPr sz="2709">
                <a:solidFill>
                  <a:srgbClr val="000000"/>
                </a:solidFill>
                <a:latin typeface="+mn-lt"/>
                <a:ea typeface="+mn-ea"/>
              </a:defRPr>
            </a:lvl3pPr>
            <a:lvl4pPr marL="1604361" indent="-229194" algn="l" defTabSz="450431" rtl="0" eaLnBrk="1" fontAlgn="base" hangingPunct="1">
              <a:lnSpc>
                <a:spcPct val="110000"/>
              </a:lnSpc>
              <a:spcBef>
                <a:spcPct val="0"/>
              </a:spcBef>
              <a:spcAft>
                <a:spcPts val="576"/>
              </a:spcAft>
              <a:buClr>
                <a:srgbClr val="0064B9"/>
              </a:buClr>
              <a:buSzPct val="100000"/>
              <a:buFont typeface="Times New Roman" pitchFamily="16" charset="0"/>
              <a:defRPr sz="2408">
                <a:solidFill>
                  <a:srgbClr val="000000"/>
                </a:solidFill>
                <a:latin typeface="+mn-lt"/>
                <a:ea typeface="+mn-ea"/>
              </a:defRPr>
            </a:lvl4pPr>
            <a:lvl5pPr marL="2062749" indent="-229194" algn="l" defTabSz="450431" rtl="0" eaLnBrk="1" fontAlgn="base" hangingPunct="1">
              <a:lnSpc>
                <a:spcPct val="110000"/>
              </a:lnSpc>
              <a:spcBef>
                <a:spcPct val="0"/>
              </a:spcBef>
              <a:spcAft>
                <a:spcPts val="289"/>
              </a:spcAft>
              <a:buClr>
                <a:srgbClr val="0064B9"/>
              </a:buClr>
              <a:buSzPct val="100000"/>
              <a:buFont typeface="Times New Roman" pitchFamily="16" charset="0"/>
              <a:defRPr sz="2408">
                <a:solidFill>
                  <a:srgbClr val="000000"/>
                </a:solidFill>
                <a:latin typeface="+mn-lt"/>
                <a:ea typeface="+mn-ea"/>
              </a:defRPr>
            </a:lvl5pPr>
            <a:lvl6pPr marL="2521138" indent="-229194" algn="l" defTabSz="450431" rtl="0" eaLnBrk="1" fontAlgn="base" hangingPunct="1">
              <a:lnSpc>
                <a:spcPct val="110000"/>
              </a:lnSpc>
              <a:spcBef>
                <a:spcPct val="0"/>
              </a:spcBef>
              <a:spcAft>
                <a:spcPts val="289"/>
              </a:spcAft>
              <a:buClr>
                <a:srgbClr val="000000"/>
              </a:buClr>
              <a:buSzPct val="100000"/>
              <a:buFont typeface="Times New Roman" pitchFamily="16" charset="0"/>
              <a:defRPr sz="2408">
                <a:solidFill>
                  <a:srgbClr val="000000"/>
                </a:solidFill>
                <a:latin typeface="+mn-lt"/>
                <a:ea typeface="+mn-ea"/>
              </a:defRPr>
            </a:lvl6pPr>
            <a:lvl7pPr marL="2979527" indent="-229194" algn="l" defTabSz="450431" rtl="0" eaLnBrk="1" fontAlgn="base" hangingPunct="1">
              <a:lnSpc>
                <a:spcPct val="110000"/>
              </a:lnSpc>
              <a:spcBef>
                <a:spcPct val="0"/>
              </a:spcBef>
              <a:spcAft>
                <a:spcPts val="289"/>
              </a:spcAft>
              <a:buClr>
                <a:srgbClr val="000000"/>
              </a:buClr>
              <a:buSzPct val="100000"/>
              <a:buFont typeface="Times New Roman" pitchFamily="16" charset="0"/>
              <a:defRPr sz="2408">
                <a:solidFill>
                  <a:srgbClr val="000000"/>
                </a:solidFill>
                <a:latin typeface="+mn-lt"/>
                <a:ea typeface="+mn-ea"/>
              </a:defRPr>
            </a:lvl7pPr>
            <a:lvl8pPr marL="3437915" indent="-229194" algn="l" defTabSz="450431" rtl="0" eaLnBrk="1" fontAlgn="base" hangingPunct="1">
              <a:lnSpc>
                <a:spcPct val="110000"/>
              </a:lnSpc>
              <a:spcBef>
                <a:spcPct val="0"/>
              </a:spcBef>
              <a:spcAft>
                <a:spcPts val="289"/>
              </a:spcAft>
              <a:buClr>
                <a:srgbClr val="000000"/>
              </a:buClr>
              <a:buSzPct val="100000"/>
              <a:buFont typeface="Times New Roman" pitchFamily="16" charset="0"/>
              <a:defRPr sz="2408">
                <a:solidFill>
                  <a:srgbClr val="000000"/>
                </a:solidFill>
                <a:latin typeface="+mn-lt"/>
                <a:ea typeface="+mn-ea"/>
              </a:defRPr>
            </a:lvl8pPr>
            <a:lvl9pPr marL="3896304" indent="-229194" algn="l" defTabSz="450431" rtl="0" eaLnBrk="1" fontAlgn="base" hangingPunct="1">
              <a:lnSpc>
                <a:spcPct val="110000"/>
              </a:lnSpc>
              <a:spcBef>
                <a:spcPct val="0"/>
              </a:spcBef>
              <a:spcAft>
                <a:spcPts val="289"/>
              </a:spcAft>
              <a:buClr>
                <a:srgbClr val="000000"/>
              </a:buClr>
              <a:buSzPct val="100000"/>
              <a:buFont typeface="Times New Roman" pitchFamily="16" charset="0"/>
              <a:defRPr sz="2408">
                <a:solidFill>
                  <a:srgbClr val="000000"/>
                </a:solidFill>
                <a:latin typeface="+mn-lt"/>
                <a:ea typeface="+mn-ea"/>
              </a:defRPr>
            </a:lvl9pPr>
          </a:lstStyle>
          <a:p>
            <a:pPr marL="0" indent="0" algn="ctr">
              <a:spcBef>
                <a:spcPts val="1200"/>
              </a:spcBef>
              <a:spcAft>
                <a:spcPts val="1200"/>
              </a:spcAft>
            </a:pPr>
            <a:r>
              <a:rPr lang="et-EE" sz="1900" kern="0" dirty="0" err="1">
                <a:solidFill>
                  <a:srgbClr val="006EB5"/>
                </a:solidFill>
                <a:latin typeface="Roboto Conder"/>
                <a:ea typeface="Roboto" panose="02000000000000000000" pitchFamily="2" charset="0"/>
                <a:cs typeface="Roboto" panose="02000000000000000000" pitchFamily="2" charset="0"/>
              </a:rPr>
              <a:t>Climate</a:t>
            </a:r>
            <a:r>
              <a:rPr lang="et-EE" sz="1900" kern="0" dirty="0">
                <a:solidFill>
                  <a:srgbClr val="006EB5"/>
                </a:solidFill>
                <a:latin typeface="Roboto Conder"/>
                <a:ea typeface="Roboto" panose="02000000000000000000" pitchFamily="2" charset="0"/>
                <a:cs typeface="Roboto" panose="02000000000000000000" pitchFamily="2" charset="0"/>
              </a:rPr>
              <a:t> </a:t>
            </a:r>
            <a:r>
              <a:rPr lang="et-EE" sz="1900" kern="0" dirty="0" err="1">
                <a:solidFill>
                  <a:srgbClr val="006EB5"/>
                </a:solidFill>
                <a:latin typeface="Roboto Conder"/>
                <a:ea typeface="Roboto" panose="02000000000000000000" pitchFamily="2" charset="0"/>
                <a:cs typeface="Roboto" panose="02000000000000000000" pitchFamily="2" charset="0"/>
              </a:rPr>
              <a:t>Change</a:t>
            </a:r>
            <a:r>
              <a:rPr lang="et-EE" sz="1900" kern="0" dirty="0">
                <a:solidFill>
                  <a:srgbClr val="006EB5"/>
                </a:solidFill>
                <a:latin typeface="Roboto Conder"/>
                <a:ea typeface="Roboto" panose="02000000000000000000" pitchFamily="2" charset="0"/>
                <a:cs typeface="Roboto" panose="02000000000000000000" pitchFamily="2" charset="0"/>
              </a:rPr>
              <a:t> </a:t>
            </a:r>
            <a:r>
              <a:rPr lang="et-EE" sz="1900" kern="0" dirty="0" err="1">
                <a:solidFill>
                  <a:srgbClr val="006EB5"/>
                </a:solidFill>
                <a:latin typeface="Roboto Conder"/>
                <a:ea typeface="Roboto" panose="02000000000000000000" pitchFamily="2" charset="0"/>
                <a:cs typeface="Roboto" panose="02000000000000000000" pitchFamily="2" charset="0"/>
              </a:rPr>
              <a:t>Adaptation</a:t>
            </a:r>
            <a:r>
              <a:rPr lang="et-EE" sz="1900" kern="0" dirty="0">
                <a:solidFill>
                  <a:srgbClr val="006EB5"/>
                </a:solidFill>
                <a:latin typeface="Roboto Conder"/>
                <a:ea typeface="Roboto" panose="02000000000000000000" pitchFamily="2" charset="0"/>
                <a:cs typeface="Roboto" panose="02000000000000000000" pitchFamily="2" charset="0"/>
              </a:rPr>
              <a:t> </a:t>
            </a:r>
            <a:r>
              <a:rPr lang="et-EE" sz="1900" kern="0" dirty="0" err="1">
                <a:solidFill>
                  <a:srgbClr val="006EB5"/>
                </a:solidFill>
                <a:latin typeface="Roboto Conder"/>
                <a:ea typeface="Roboto" panose="02000000000000000000" pitchFamily="2" charset="0"/>
                <a:cs typeface="Roboto" panose="02000000000000000000" pitchFamily="2" charset="0"/>
              </a:rPr>
              <a:t>Development</a:t>
            </a:r>
            <a:r>
              <a:rPr lang="et-EE" sz="1900" kern="0" dirty="0">
                <a:solidFill>
                  <a:srgbClr val="006EB5"/>
                </a:solidFill>
                <a:latin typeface="Roboto Conder"/>
                <a:ea typeface="Roboto" panose="02000000000000000000" pitchFamily="2" charset="0"/>
                <a:cs typeface="Roboto" panose="02000000000000000000" pitchFamily="2" charset="0"/>
              </a:rPr>
              <a:t> </a:t>
            </a:r>
            <a:r>
              <a:rPr lang="et-EE" sz="1900" kern="0" dirty="0" err="1">
                <a:solidFill>
                  <a:srgbClr val="006EB5"/>
                </a:solidFill>
                <a:latin typeface="Roboto Conder"/>
                <a:ea typeface="Roboto" panose="02000000000000000000" pitchFamily="2" charset="0"/>
                <a:cs typeface="Roboto" panose="02000000000000000000" pitchFamily="2" charset="0"/>
              </a:rPr>
              <a:t>Plan</a:t>
            </a:r>
            <a:r>
              <a:rPr lang="et-EE" sz="1900" kern="0" dirty="0">
                <a:solidFill>
                  <a:srgbClr val="006EB5"/>
                </a:solidFill>
                <a:latin typeface="Roboto Conder"/>
                <a:ea typeface="Roboto" panose="02000000000000000000" pitchFamily="2" charset="0"/>
                <a:cs typeface="Roboto" panose="02000000000000000000" pitchFamily="2" charset="0"/>
              </a:rPr>
              <a:t> </a:t>
            </a:r>
            <a:r>
              <a:rPr lang="et-EE" sz="1900" kern="0" dirty="0" err="1">
                <a:solidFill>
                  <a:srgbClr val="006EB5"/>
                </a:solidFill>
                <a:latin typeface="Roboto Conder"/>
                <a:ea typeface="Roboto" panose="02000000000000000000" pitchFamily="2" charset="0"/>
                <a:cs typeface="Roboto" panose="02000000000000000000" pitchFamily="2" charset="0"/>
              </a:rPr>
              <a:t>until</a:t>
            </a:r>
            <a:r>
              <a:rPr lang="et-EE" sz="1900" kern="0" dirty="0">
                <a:solidFill>
                  <a:srgbClr val="006EB5"/>
                </a:solidFill>
                <a:latin typeface="Roboto Conder"/>
                <a:ea typeface="Roboto" panose="02000000000000000000" pitchFamily="2" charset="0"/>
                <a:cs typeface="Roboto" panose="02000000000000000000" pitchFamily="2" charset="0"/>
              </a:rPr>
              <a:t> 2030</a:t>
            </a:r>
          </a:p>
        </p:txBody>
      </p:sp>
    </p:spTree>
    <p:extLst>
      <p:ext uri="{BB962C8B-B14F-4D97-AF65-F5344CB8AC3E}">
        <p14:creationId xmlns:p14="http://schemas.microsoft.com/office/powerpoint/2010/main" xmlns="" val="4252451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178B2DAB-5DDE-4060-A857-D2E1CDA9250F}"/>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168</TotalTime>
  <Words>1050</Words>
  <Application>Microsoft Office PowerPoint</Application>
  <PresentationFormat>Произвольный</PresentationFormat>
  <Paragraphs>135</Paragraphs>
  <Slides>20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Madison</vt:lpstr>
      <vt:lpstr>Civil Society Ideas for a Sustainable Green Future of Europe</vt:lpstr>
      <vt:lpstr> </vt:lpstr>
      <vt:lpstr>Estonia – facts and figures</vt:lpstr>
      <vt:lpstr>Estonia 2035 – National Development Strategy</vt:lpstr>
      <vt:lpstr>Environmental Development Plan (KEVAD) until 2030</vt:lpstr>
      <vt:lpstr>Climate change</vt:lpstr>
      <vt:lpstr>The context: Greenhouse gas emissions 1990 – 2020</vt:lpstr>
      <vt:lpstr>In Estonia 2035, the following targets have been set for 2035</vt:lpstr>
      <vt:lpstr>National Adaptation Strategy until 2030</vt:lpstr>
      <vt:lpstr>Low Carbon Strategy until 2050</vt:lpstr>
      <vt:lpstr>Material flow diagramm for Estonia 2020, 1000 tonnes</vt:lpstr>
      <vt:lpstr>Oil shale mining</vt:lpstr>
      <vt:lpstr>The White Paper for a Circular Economy</vt:lpstr>
      <vt:lpstr>Sustainable development and sustainable finance</vt:lpstr>
      <vt:lpstr>Have you been asked about your level of sustainability?</vt:lpstr>
      <vt:lpstr>Are you aware, how the sustainability reporting will affect you?</vt:lpstr>
      <vt:lpstr>Sustainability and co-operation with civil society</vt:lpstr>
      <vt:lpstr>Main strategies</vt:lpstr>
      <vt:lpstr>Environmental management tools for awareness, information and co-operation</vt:lpstr>
      <vt:lpstr>Thank you!</vt:lpstr>
    </vt:vector>
  </TitlesOfParts>
  <Company>KeMIT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 kontrollimaailmas: Kui suur on kontrollija roll keskkonnakestlikkuse arendamisel?</dc:title>
  <dc:creator>Aire Rihe</dc:creator>
  <cp:lastModifiedBy>Basil Golikov</cp:lastModifiedBy>
  <cp:revision>44</cp:revision>
  <dcterms:created xsi:type="dcterms:W3CDTF">2023-03-30T04:32:19Z</dcterms:created>
  <dcterms:modified xsi:type="dcterms:W3CDTF">2023-05-25T21:32:55Z</dcterms:modified>
</cp:coreProperties>
</file>